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58" r:id="rId6"/>
    <p:sldId id="266" r:id="rId7"/>
    <p:sldId id="265" r:id="rId8"/>
    <p:sldId id="268" r:id="rId9"/>
    <p:sldId id="264" r:id="rId10"/>
    <p:sldId id="267" r:id="rId11"/>
    <p:sldId id="263"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tional Grid" initials="NG"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9C1"/>
    <a:srgbClr val="0046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36" autoAdjust="0"/>
    <p:restoredTop sz="86542" autoAdjust="0"/>
  </p:normalViewPr>
  <p:slideViewPr>
    <p:cSldViewPr snapToGrid="0" snapToObjects="1">
      <p:cViewPr varScale="1">
        <p:scale>
          <a:sx n="62" d="100"/>
          <a:sy n="62" d="100"/>
        </p:scale>
        <p:origin x="-758" y="-77"/>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8A0D55-2CC3-469B-ABC3-E81E0799A58E}" type="datetimeFigureOut">
              <a:rPr lang="en-GB" smtClean="0"/>
              <a:t>13/02/2017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38535E-637A-48CE-9D36-BE05E47CB67F}" type="slidenum">
              <a:rPr lang="en-GB" smtClean="0"/>
              <a:t>‹#›</a:t>
            </a:fld>
            <a:endParaRPr lang="en-GB"/>
          </a:p>
        </p:txBody>
      </p:sp>
    </p:spTree>
    <p:extLst>
      <p:ext uri="{BB962C8B-B14F-4D97-AF65-F5344CB8AC3E}">
        <p14:creationId xmlns:p14="http://schemas.microsoft.com/office/powerpoint/2010/main" val="1331286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theworkfoundation.com/assets/docs/publications/216_Bupa_report.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theworkfoundation.com/assets/docs/publications/216_Bupa_report.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 – the</a:t>
            </a:r>
            <a:r>
              <a:rPr lang="en-GB" baseline="0" dirty="0" smtClean="0"/>
              <a:t> campaign and broadly what we wanted to achieve</a:t>
            </a:r>
          </a:p>
          <a:p>
            <a:r>
              <a:rPr lang="en-GB" sz="1200" kern="1200" dirty="0" smtClean="0">
                <a:solidFill>
                  <a:schemeClr val="tx1"/>
                </a:solidFill>
                <a:effectLst/>
                <a:latin typeface="+mn-lt"/>
                <a:ea typeface="+mn-ea"/>
                <a:cs typeface="+mn-cs"/>
              </a:rPr>
              <a:t> </a:t>
            </a:r>
            <a:r>
              <a:rPr lang="en-GB" sz="1200" u="sng" kern="1200" dirty="0" smtClean="0">
                <a:solidFill>
                  <a:schemeClr val="tx1"/>
                </a:solidFill>
                <a:effectLst/>
                <a:latin typeface="+mn-lt"/>
                <a:ea typeface="+mn-ea"/>
                <a:cs typeface="+mn-cs"/>
                <a:hlinkClick r:id="rId3"/>
              </a:rPr>
              <a:t>http://www.theworkfoundation.com/assets/docs/publications/216_Bupa_report.pdf</a:t>
            </a:r>
            <a:endParaRPr lang="en-GB" dirty="0"/>
          </a:p>
        </p:txBody>
      </p:sp>
      <p:sp>
        <p:nvSpPr>
          <p:cNvPr id="4" name="Slide Number Placeholder 3"/>
          <p:cNvSpPr>
            <a:spLocks noGrp="1"/>
          </p:cNvSpPr>
          <p:nvPr>
            <p:ph type="sldNum" sz="quarter" idx="10"/>
          </p:nvPr>
        </p:nvSpPr>
        <p:spPr/>
        <p:txBody>
          <a:bodyPr/>
          <a:lstStyle/>
          <a:p>
            <a:fld id="{2438535E-637A-48CE-9D36-BE05E47CB67F}" type="slidenum">
              <a:rPr lang="en-GB" smtClean="0"/>
              <a:t>2</a:t>
            </a:fld>
            <a:endParaRPr lang="en-GB"/>
          </a:p>
        </p:txBody>
      </p:sp>
    </p:spTree>
    <p:extLst>
      <p:ext uri="{BB962C8B-B14F-4D97-AF65-F5344CB8AC3E}">
        <p14:creationId xmlns:p14="http://schemas.microsoft.com/office/powerpoint/2010/main" val="1962958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prevalence of the disease</a:t>
            </a:r>
            <a:endParaRPr lang="en-GB" dirty="0"/>
          </a:p>
        </p:txBody>
      </p:sp>
      <p:sp>
        <p:nvSpPr>
          <p:cNvPr id="4" name="Slide Number Placeholder 3"/>
          <p:cNvSpPr>
            <a:spLocks noGrp="1"/>
          </p:cNvSpPr>
          <p:nvPr>
            <p:ph type="sldNum" sz="quarter" idx="10"/>
          </p:nvPr>
        </p:nvSpPr>
        <p:spPr/>
        <p:txBody>
          <a:bodyPr/>
          <a:lstStyle/>
          <a:p>
            <a:fld id="{2438535E-637A-48CE-9D36-BE05E47CB67F}" type="slidenum">
              <a:rPr lang="en-GB" smtClean="0"/>
              <a:t>3</a:t>
            </a:fld>
            <a:endParaRPr lang="en-GB"/>
          </a:p>
        </p:txBody>
      </p:sp>
    </p:spTree>
    <p:extLst>
      <p:ext uri="{BB962C8B-B14F-4D97-AF65-F5344CB8AC3E}">
        <p14:creationId xmlns:p14="http://schemas.microsoft.com/office/powerpoint/2010/main" val="379521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200" dirty="0" smtClean="0"/>
              <a:t>https://www.diabetes.org.uk/About_us/News/Number-of-people-with-diabetes-reaches-over-4-million/</a:t>
            </a:r>
          </a:p>
          <a:p>
            <a:pPr marL="285750" indent="-285750">
              <a:buFont typeface="Arial" panose="020B0604020202020204" pitchFamily="34" charset="0"/>
              <a:buChar char="•"/>
            </a:pPr>
            <a:endParaRPr lang="en-US" sz="1200" dirty="0" smtClean="0"/>
          </a:p>
          <a:p>
            <a:pPr marL="285750" indent="-285750">
              <a:buFont typeface="Arial" panose="020B0604020202020204" pitchFamily="34" charset="0"/>
              <a:buChar char="•"/>
            </a:pPr>
            <a:r>
              <a:rPr lang="en-US" sz="1200" dirty="0" smtClean="0"/>
              <a:t>NHS spend per year - £10 billion per year </a:t>
            </a:r>
          </a:p>
          <a:p>
            <a:pPr marL="285750" indent="-285750">
              <a:buFont typeface="Arial" panose="020B0604020202020204" pitchFamily="34" charset="0"/>
              <a:buChar char="•"/>
            </a:pPr>
            <a:r>
              <a:rPr lang="en-US" sz="1200" dirty="0" smtClean="0"/>
              <a:t>Absenteeism: £8.4 billion per year</a:t>
            </a:r>
          </a:p>
          <a:p>
            <a:pPr marL="285750" indent="-285750">
              <a:buFont typeface="Arial" panose="020B0604020202020204" pitchFamily="34" charset="0"/>
              <a:buChar char="•"/>
            </a:pPr>
            <a:r>
              <a:rPr lang="en-US" sz="1200" dirty="0" smtClean="0"/>
              <a:t>Early retirement due to ill health: £6.9 billion per year</a:t>
            </a:r>
          </a:p>
          <a:p>
            <a:pPr marL="285750" indent="-285750">
              <a:buFont typeface="Arial" panose="020B0604020202020204" pitchFamily="34" charset="0"/>
              <a:buChar char="•"/>
            </a:pPr>
            <a:r>
              <a:rPr lang="en-US" sz="1200" dirty="0" smtClean="0"/>
              <a:t>Diabetes is the leading cause of blindness in the UK</a:t>
            </a:r>
          </a:p>
          <a:p>
            <a:pPr marL="285750" indent="-285750">
              <a:buFont typeface="Arial" panose="020B0604020202020204" pitchFamily="34" charset="0"/>
              <a:buChar char="•"/>
            </a:pPr>
            <a:r>
              <a:rPr lang="en-US" sz="1200" dirty="0" smtClean="0"/>
              <a:t>Over 100 amputations are carried out every week due to diabetes</a:t>
            </a:r>
          </a:p>
          <a:p>
            <a:pPr marL="285750" indent="-285750">
              <a:buFont typeface="Arial" panose="020B0604020202020204" pitchFamily="34" charset="0"/>
              <a:buChar char="•"/>
            </a:pPr>
            <a:r>
              <a:rPr lang="en-US" sz="1200" dirty="0" smtClean="0"/>
              <a:t>24,000 people die early each year in the UK with diabetes.</a:t>
            </a:r>
          </a:p>
          <a:p>
            <a:endParaRPr lang="en-GB" dirty="0"/>
          </a:p>
        </p:txBody>
      </p:sp>
      <p:sp>
        <p:nvSpPr>
          <p:cNvPr id="4" name="Slide Number Placeholder 3"/>
          <p:cNvSpPr>
            <a:spLocks noGrp="1"/>
          </p:cNvSpPr>
          <p:nvPr>
            <p:ph type="sldNum" sz="quarter" idx="10"/>
          </p:nvPr>
        </p:nvSpPr>
        <p:spPr/>
        <p:txBody>
          <a:bodyPr/>
          <a:lstStyle/>
          <a:p>
            <a:fld id="{2438535E-637A-48CE-9D36-BE05E47CB67F}" type="slidenum">
              <a:rPr lang="en-GB" smtClean="0"/>
              <a:t>4</a:t>
            </a:fld>
            <a:endParaRPr lang="en-GB"/>
          </a:p>
        </p:txBody>
      </p:sp>
    </p:spTree>
    <p:extLst>
      <p:ext uri="{BB962C8B-B14F-4D97-AF65-F5344CB8AC3E}">
        <p14:creationId xmlns:p14="http://schemas.microsoft.com/office/powerpoint/2010/main" val="3690010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200" dirty="0" smtClean="0"/>
              <a:t>https://www.diabetes.org.uk/About_us/News/Number-of-people-with-diabetes-reaches-over-4-million/</a:t>
            </a:r>
          </a:p>
          <a:p>
            <a:pPr marL="285750" indent="-285750">
              <a:buFont typeface="Arial" panose="020B0604020202020204" pitchFamily="34" charset="0"/>
              <a:buChar char="•"/>
            </a:pPr>
            <a:r>
              <a:rPr lang="en-GB" sz="1200" u="sng" kern="1200" dirty="0" smtClean="0">
                <a:solidFill>
                  <a:schemeClr val="tx1"/>
                </a:solidFill>
                <a:effectLst/>
                <a:latin typeface="+mn-lt"/>
                <a:ea typeface="+mn-ea"/>
                <a:cs typeface="+mn-cs"/>
                <a:hlinkClick r:id="rId3"/>
              </a:rPr>
              <a:t>http://www.theworkfoundation.com/assets/docs/publications/216_Bupa_report.pdf</a:t>
            </a:r>
            <a:endParaRPr lang="en-US" sz="1200" dirty="0" smtClean="0"/>
          </a:p>
          <a:p>
            <a:pPr marL="285750" indent="-285750">
              <a:buFont typeface="Arial" panose="020B0604020202020204" pitchFamily="34" charset="0"/>
              <a:buChar char="•"/>
            </a:pPr>
            <a:r>
              <a:rPr lang="en-US" sz="1200" dirty="0" smtClean="0"/>
              <a:t>NHS spend per year - £10 billion per year </a:t>
            </a:r>
          </a:p>
          <a:p>
            <a:pPr marL="285750" indent="-285750">
              <a:buFont typeface="Arial" panose="020B0604020202020204" pitchFamily="34" charset="0"/>
              <a:buChar char="•"/>
            </a:pPr>
            <a:r>
              <a:rPr lang="en-US" sz="1200" dirty="0" smtClean="0"/>
              <a:t>Absenteeism: £8.4 billion per year</a:t>
            </a:r>
          </a:p>
          <a:p>
            <a:pPr marL="285750" indent="-285750">
              <a:buFont typeface="Arial" panose="020B0604020202020204" pitchFamily="34" charset="0"/>
              <a:buChar char="•"/>
            </a:pPr>
            <a:r>
              <a:rPr lang="en-US" sz="1200" dirty="0" smtClean="0"/>
              <a:t>Early retirement due to ill health: £6.9 billion per year</a:t>
            </a:r>
          </a:p>
          <a:p>
            <a:pPr marL="285750" indent="-285750">
              <a:buFont typeface="Arial" panose="020B0604020202020204" pitchFamily="34" charset="0"/>
              <a:buChar char="•"/>
            </a:pPr>
            <a:r>
              <a:rPr lang="en-US" sz="1200" dirty="0" smtClean="0"/>
              <a:t>Diabetes is the leading cause of blindness in the UK</a:t>
            </a:r>
          </a:p>
          <a:p>
            <a:pPr marL="285750" indent="-285750">
              <a:buFont typeface="Arial" panose="020B0604020202020204" pitchFamily="34" charset="0"/>
              <a:buChar char="•"/>
            </a:pPr>
            <a:r>
              <a:rPr lang="en-US" sz="1200" dirty="0" smtClean="0"/>
              <a:t>Over 100 amputations are carried out every week due to diabetes</a:t>
            </a:r>
          </a:p>
          <a:p>
            <a:pPr marL="285750" indent="-285750">
              <a:buFont typeface="Arial" panose="020B0604020202020204" pitchFamily="34" charset="0"/>
              <a:buChar char="•"/>
            </a:pPr>
            <a:r>
              <a:rPr lang="en-US" sz="1200" dirty="0" smtClean="0"/>
              <a:t>24,000 people die early each year in the UK with diabetes.</a:t>
            </a:r>
          </a:p>
          <a:p>
            <a:endParaRPr lang="en-GB" dirty="0"/>
          </a:p>
        </p:txBody>
      </p:sp>
      <p:sp>
        <p:nvSpPr>
          <p:cNvPr id="4" name="Slide Number Placeholder 3"/>
          <p:cNvSpPr>
            <a:spLocks noGrp="1"/>
          </p:cNvSpPr>
          <p:nvPr>
            <p:ph type="sldNum" sz="quarter" idx="10"/>
          </p:nvPr>
        </p:nvSpPr>
        <p:spPr/>
        <p:txBody>
          <a:bodyPr/>
          <a:lstStyle/>
          <a:p>
            <a:fld id="{2438535E-637A-48CE-9D36-BE05E47CB67F}" type="slidenum">
              <a:rPr lang="en-GB" smtClean="0"/>
              <a:t>5</a:t>
            </a:fld>
            <a:endParaRPr lang="en-GB"/>
          </a:p>
        </p:txBody>
      </p:sp>
    </p:spTree>
    <p:extLst>
      <p:ext uri="{BB962C8B-B14F-4D97-AF65-F5344CB8AC3E}">
        <p14:creationId xmlns:p14="http://schemas.microsoft.com/office/powerpoint/2010/main" val="3690010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12738" lvl="1" indent="0">
              <a:buNone/>
            </a:pPr>
            <a:r>
              <a:rPr lang="en-GB" sz="5600" dirty="0" smtClean="0"/>
              <a:t>6000 diabetes information booklet distributed across all business units</a:t>
            </a:r>
          </a:p>
          <a:p>
            <a:pPr marL="312738" lvl="1" indent="0">
              <a:buNone/>
            </a:pPr>
            <a:r>
              <a:rPr lang="en-GB" sz="5600" dirty="0" smtClean="0"/>
              <a:t> Company wide graphics promoting diabetes risk statistics</a:t>
            </a:r>
          </a:p>
          <a:p>
            <a:endParaRPr lang="en-GB" dirty="0"/>
          </a:p>
        </p:txBody>
      </p:sp>
      <p:sp>
        <p:nvSpPr>
          <p:cNvPr id="4" name="Slide Number Placeholder 3"/>
          <p:cNvSpPr>
            <a:spLocks noGrp="1"/>
          </p:cNvSpPr>
          <p:nvPr>
            <p:ph type="sldNum" sz="quarter" idx="10"/>
          </p:nvPr>
        </p:nvSpPr>
        <p:spPr/>
        <p:txBody>
          <a:bodyPr/>
          <a:lstStyle/>
          <a:p>
            <a:fld id="{2438535E-637A-48CE-9D36-BE05E47CB67F}" type="slidenum">
              <a:rPr lang="en-GB" smtClean="0"/>
              <a:t>6</a:t>
            </a:fld>
            <a:endParaRPr lang="en-GB"/>
          </a:p>
        </p:txBody>
      </p:sp>
    </p:spTree>
    <p:extLst>
      <p:ext uri="{BB962C8B-B14F-4D97-AF65-F5344CB8AC3E}">
        <p14:creationId xmlns:p14="http://schemas.microsoft.com/office/powerpoint/2010/main" val="3684962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80% of chronic diseases are prevented by healthy diet and lifestyle choices</a:t>
            </a:r>
            <a:r>
              <a:rPr lang="en-GB" baseline="0" dirty="0" smtClean="0"/>
              <a:t> so the future of our health is in our hands</a:t>
            </a:r>
            <a:endParaRPr lang="en-GB" dirty="0"/>
          </a:p>
        </p:txBody>
      </p:sp>
      <p:sp>
        <p:nvSpPr>
          <p:cNvPr id="4" name="Slide Number Placeholder 3"/>
          <p:cNvSpPr>
            <a:spLocks noGrp="1"/>
          </p:cNvSpPr>
          <p:nvPr>
            <p:ph type="sldNum" sz="quarter" idx="10"/>
          </p:nvPr>
        </p:nvSpPr>
        <p:spPr/>
        <p:txBody>
          <a:bodyPr/>
          <a:lstStyle/>
          <a:p>
            <a:fld id="{2438535E-637A-48CE-9D36-BE05E47CB67F}" type="slidenum">
              <a:rPr lang="en-GB" smtClean="0"/>
              <a:t>8</a:t>
            </a:fld>
            <a:endParaRPr lang="en-GB"/>
          </a:p>
        </p:txBody>
      </p:sp>
    </p:spTree>
    <p:extLst>
      <p:ext uri="{BB962C8B-B14F-4D97-AF65-F5344CB8AC3E}">
        <p14:creationId xmlns:p14="http://schemas.microsoft.com/office/powerpoint/2010/main" val="1797813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8305" y="718551"/>
            <a:ext cx="7832957" cy="889001"/>
          </a:xfrm>
        </p:spPr>
        <p:txBody>
          <a:bodyPr lIns="0" tIns="0" rIns="0" bIns="0" anchor="b">
            <a:normAutofit/>
          </a:bodyPr>
          <a:lstStyle>
            <a:lvl1pPr algn="l">
              <a:defRPr sz="2800">
                <a:solidFill>
                  <a:srgbClr val="0079C1"/>
                </a:solidFill>
              </a:defRPr>
            </a:lvl1pPr>
          </a:lstStyle>
          <a:p>
            <a:r>
              <a:rPr lang="en-US" dirty="0" smtClean="0"/>
              <a:t>Click to edit title</a:t>
            </a:r>
            <a:endParaRPr lang="en-US" dirty="0"/>
          </a:p>
        </p:txBody>
      </p:sp>
    </p:spTree>
    <p:extLst>
      <p:ext uri="{BB962C8B-B14F-4D97-AF65-F5344CB8AC3E}">
        <p14:creationId xmlns:p14="http://schemas.microsoft.com/office/powerpoint/2010/main" val="99183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 Screen Movie (16:9)">
    <p:spTree>
      <p:nvGrpSpPr>
        <p:cNvPr id="1" name=""/>
        <p:cNvGrpSpPr/>
        <p:nvPr/>
      </p:nvGrpSpPr>
      <p:grpSpPr>
        <a:xfrm>
          <a:off x="0" y="0"/>
          <a:ext cx="0" cy="0"/>
          <a:chOff x="0" y="0"/>
          <a:chExt cx="0" cy="0"/>
        </a:xfrm>
      </p:grpSpPr>
      <p:sp>
        <p:nvSpPr>
          <p:cNvPr id="6" name="Media Placeholder 5"/>
          <p:cNvSpPr>
            <a:spLocks noGrp="1"/>
          </p:cNvSpPr>
          <p:nvPr>
            <p:ph type="media" sz="quarter" idx="10" hasCustomPrompt="1"/>
          </p:nvPr>
        </p:nvSpPr>
        <p:spPr>
          <a:xfrm>
            <a:off x="0" y="0"/>
            <a:ext cx="9144000" cy="5143500"/>
          </a:xfrm>
        </p:spPr>
        <p:txBody>
          <a:bodyPr anchor="ctr" anchorCtr="0"/>
          <a:lstStyle>
            <a:lvl1pPr marL="0" indent="0" algn="ctr">
              <a:buFontTx/>
              <a:buNone/>
              <a:defRPr/>
            </a:lvl1pPr>
          </a:lstStyle>
          <a:p>
            <a:r>
              <a:rPr lang="en-US" dirty="0" smtClean="0"/>
              <a:t>Insert Movie here</a:t>
            </a:r>
            <a:endParaRPr lang="en-US" dirty="0"/>
          </a:p>
        </p:txBody>
      </p:sp>
    </p:spTree>
    <p:extLst>
      <p:ext uri="{BB962C8B-B14F-4D97-AF65-F5344CB8AC3E}">
        <p14:creationId xmlns:p14="http://schemas.microsoft.com/office/powerpoint/2010/main" val="3250295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afety Divider Pa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3470729" cy="1771505"/>
          </a:xfrm>
        </p:spPr>
        <p:txBody>
          <a:bodyPr>
            <a:noAutofit/>
          </a:bodyPr>
          <a:lstStyle>
            <a:lvl1pPr>
              <a:defRPr sz="2400" b="1" i="0" spc="-20">
                <a:solidFill>
                  <a:srgbClr val="0079C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4484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afety Intro Ruled">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ext Placeholder 2"/>
          <p:cNvSpPr>
            <a:spLocks noGrp="1"/>
          </p:cNvSpPr>
          <p:nvPr>
            <p:ph idx="1" hasCustomPrompt="1"/>
          </p:nvPr>
        </p:nvSpPr>
        <p:spPr>
          <a:xfrm>
            <a:off x="348343" y="2731479"/>
            <a:ext cx="4224996" cy="1523281"/>
          </a:xfrm>
          <a:prstGeom prst="rect">
            <a:avLst/>
          </a:prstGeom>
        </p:spPr>
        <p:txBody>
          <a:bodyPr vert="horz" lIns="0" tIns="0" rIns="0" bIns="0" rtlCol="0" anchor="t">
            <a:normAutofit/>
          </a:bodyPr>
          <a:lstStyle>
            <a:lvl1pPr marL="273050" indent="-273050">
              <a:buClr>
                <a:srgbClr val="0079C1"/>
              </a:buClr>
              <a:buSzPct val="125000"/>
              <a:buFont typeface="Arial-BoldMT" charset="0"/>
              <a:buChar char="■"/>
              <a:tabLst/>
              <a:defRPr sz="1600"/>
            </a:lvl1pPr>
            <a:lvl2pPr marL="493713" indent="-220663">
              <a:tabLst/>
              <a:defRPr sz="1600"/>
            </a:lvl2pPr>
            <a:lvl3pPr>
              <a:defRPr sz="1600"/>
            </a:lvl3pPr>
            <a:lvl4pPr>
              <a:defRPr sz="1600"/>
            </a:lvl4pPr>
            <a:lvl5pPr>
              <a:defRPr sz="1600"/>
            </a:lvl5pPr>
          </a:lstStyle>
          <a:p>
            <a:pPr marL="273050" marR="0" lvl="0" indent="-273050" algn="l" defTabSz="457200" rtl="0" eaLnBrk="1" fontAlgn="auto" latinLnBrk="0" hangingPunct="1">
              <a:lnSpc>
                <a:spcPct val="100000"/>
              </a:lnSpc>
              <a:spcBef>
                <a:spcPts val="0"/>
              </a:spcBef>
              <a:spcAft>
                <a:spcPts val="0"/>
              </a:spcAft>
              <a:buClr>
                <a:srgbClr val="0079C1"/>
              </a:buClr>
              <a:buSzPct val="125000"/>
              <a:buFont typeface="Arial-BoldMT" charset="0"/>
              <a:buChar char="■"/>
              <a:tabLst/>
              <a:defRPr/>
            </a:pPr>
            <a:r>
              <a:rPr lang="en-US" dirty="0" smtClean="0"/>
              <a:t>Click to edit Master text styles</a:t>
            </a:r>
          </a:p>
          <a:p>
            <a:pPr lvl="1"/>
            <a:r>
              <a:rPr lang="en-US" dirty="0" smtClean="0"/>
              <a:t>Second level</a:t>
            </a:r>
          </a:p>
        </p:txBody>
      </p:sp>
      <p:sp>
        <p:nvSpPr>
          <p:cNvPr id="2" name="Title 1"/>
          <p:cNvSpPr>
            <a:spLocks noGrp="1"/>
          </p:cNvSpPr>
          <p:nvPr>
            <p:ph type="title"/>
          </p:nvPr>
        </p:nvSpPr>
        <p:spPr>
          <a:xfrm>
            <a:off x="348343" y="1052861"/>
            <a:ext cx="4224995" cy="773719"/>
          </a:xfrm>
        </p:spPr>
        <p:txBody>
          <a:bodyPr>
            <a:noAutofit/>
          </a:bodyPr>
          <a:lstStyle>
            <a:lvl1pPr>
              <a:defRPr sz="2800" b="1" i="0" spc="-20" baseline="0">
                <a:solidFill>
                  <a:srgbClr val="0079C1"/>
                </a:solidFill>
                <a:latin typeface="Arial"/>
                <a:cs typeface="Arial"/>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348343" y="1839661"/>
            <a:ext cx="4224995" cy="885238"/>
          </a:xfrm>
        </p:spPr>
        <p:txBody>
          <a:bodyPr/>
          <a:lstStyle>
            <a:lvl1pPr marL="0" indent="0" algn="l">
              <a:lnSpc>
                <a:spcPct val="100000"/>
              </a:lnSpc>
              <a:buFont typeface="Arial"/>
              <a:buNone/>
              <a:defRPr sz="1600" spc="-30"/>
            </a:lvl1pPr>
          </a:lstStyle>
          <a:p>
            <a:pPr lvl="0"/>
            <a:r>
              <a:rPr lang="en-US" smtClean="0"/>
              <a:t>Click to edit Master text styles</a:t>
            </a:r>
          </a:p>
        </p:txBody>
      </p:sp>
      <p:pic>
        <p:nvPicPr>
          <p:cNvPr id="8" name="Picture 7"/>
          <p:cNvPicPr>
            <a:picLocks noChangeAspect="1"/>
          </p:cNvPicPr>
          <p:nvPr userDrawn="1"/>
        </p:nvPicPr>
        <p:blipFill>
          <a:blip r:embed="rId3"/>
          <a:stretch>
            <a:fillRect/>
          </a:stretch>
        </p:blipFill>
        <p:spPr>
          <a:xfrm>
            <a:off x="348343" y="1641705"/>
            <a:ext cx="8458200" cy="38100"/>
          </a:xfrm>
          <a:prstGeom prst="rect">
            <a:avLst/>
          </a:prstGeom>
        </p:spPr>
      </p:pic>
      <p:sp>
        <p:nvSpPr>
          <p:cNvPr id="10" name="Picture Placeholder 9"/>
          <p:cNvSpPr>
            <a:spLocks noGrp="1"/>
          </p:cNvSpPr>
          <p:nvPr>
            <p:ph type="pic" sz="quarter" idx="11" hasCustomPrompt="1"/>
          </p:nvPr>
        </p:nvSpPr>
        <p:spPr>
          <a:xfrm>
            <a:off x="4665663" y="1839433"/>
            <a:ext cx="4140200" cy="2665412"/>
          </a:xfrm>
        </p:spPr>
        <p:txBody>
          <a:bodyPr>
            <a:normAutofit/>
          </a:bodyPr>
          <a:lstStyle>
            <a:lvl1pPr marL="0" indent="0">
              <a:buFontTx/>
              <a:buNone/>
              <a:defRPr sz="1800">
                <a:latin typeface="Arial"/>
              </a:defRPr>
            </a:lvl1pPr>
          </a:lstStyle>
          <a:p>
            <a:r>
              <a:rPr lang="en-US" sz="1800" dirty="0" smtClean="0">
                <a:latin typeface="Arial"/>
              </a:rPr>
              <a:t>Insert image</a:t>
            </a:r>
            <a:endParaRPr lang="en-US" dirty="0"/>
          </a:p>
        </p:txBody>
      </p:sp>
    </p:spTree>
    <p:extLst>
      <p:ext uri="{BB962C8B-B14F-4D97-AF65-F5344CB8AC3E}">
        <p14:creationId xmlns:p14="http://schemas.microsoft.com/office/powerpoint/2010/main" val="238722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lth Divider Pa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3470729" cy="1771505"/>
          </a:xfrm>
        </p:spPr>
        <p:txBody>
          <a:bodyPr>
            <a:noAutofit/>
          </a:bodyPr>
          <a:lstStyle>
            <a:lvl1pPr marL="0" marR="0" indent="0" algn="l" defTabSz="457200" rtl="0" eaLnBrk="1" fontAlgn="auto" latinLnBrk="0" hangingPunct="1">
              <a:lnSpc>
                <a:spcPct val="100000"/>
              </a:lnSpc>
              <a:spcBef>
                <a:spcPct val="0"/>
              </a:spcBef>
              <a:spcAft>
                <a:spcPts val="0"/>
              </a:spcAft>
              <a:buClrTx/>
              <a:buSzTx/>
              <a:buFontTx/>
              <a:buNone/>
              <a:tabLst/>
              <a:defRPr sz="2400" b="1" i="0" spc="-20">
                <a:solidFill>
                  <a:srgbClr val="0079C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478871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lth Intro Rule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4224995" cy="773719"/>
          </a:xfrm>
        </p:spPr>
        <p:txBody>
          <a:bodyPr>
            <a:noAutofit/>
          </a:bodyPr>
          <a:lstStyle>
            <a:lvl1pPr>
              <a:defRPr sz="2800" b="1" i="0" spc="-20" baseline="0">
                <a:solidFill>
                  <a:srgbClr val="0079C1"/>
                </a:solidFill>
                <a:latin typeface="Arial"/>
                <a:cs typeface="Arial"/>
              </a:defRPr>
            </a:lvl1pPr>
          </a:lstStyle>
          <a:p>
            <a:r>
              <a:rPr lang="en-US" smtClean="0"/>
              <a:t>Click to edit Master title style</a:t>
            </a:r>
            <a:endParaRPr lang="en-US" dirty="0"/>
          </a:p>
        </p:txBody>
      </p:sp>
      <p:pic>
        <p:nvPicPr>
          <p:cNvPr id="8" name="Picture 7"/>
          <p:cNvPicPr>
            <a:picLocks noChangeAspect="1"/>
          </p:cNvPicPr>
          <p:nvPr userDrawn="1"/>
        </p:nvPicPr>
        <p:blipFill>
          <a:blip r:embed="rId3"/>
          <a:stretch>
            <a:fillRect/>
          </a:stretch>
        </p:blipFill>
        <p:spPr>
          <a:xfrm>
            <a:off x="348343" y="1641705"/>
            <a:ext cx="8458200" cy="38100"/>
          </a:xfrm>
          <a:prstGeom prst="rect">
            <a:avLst/>
          </a:prstGeom>
        </p:spPr>
      </p:pic>
      <p:sp>
        <p:nvSpPr>
          <p:cNvPr id="6" name="Text Placeholder 3"/>
          <p:cNvSpPr>
            <a:spLocks noGrp="1"/>
          </p:cNvSpPr>
          <p:nvPr>
            <p:ph type="body" sz="quarter" idx="10"/>
          </p:nvPr>
        </p:nvSpPr>
        <p:spPr>
          <a:xfrm>
            <a:off x="348343" y="1839661"/>
            <a:ext cx="4224995" cy="885238"/>
          </a:xfrm>
        </p:spPr>
        <p:txBody>
          <a:bodyPr/>
          <a:lstStyle>
            <a:lvl1pPr marL="0" indent="0" algn="l">
              <a:lnSpc>
                <a:spcPct val="100000"/>
              </a:lnSpc>
              <a:buFont typeface="Arial"/>
              <a:buNone/>
              <a:defRPr sz="1600" spc="-30"/>
            </a:lvl1pPr>
          </a:lstStyle>
          <a:p>
            <a:pPr lvl="0"/>
            <a:r>
              <a:rPr lang="en-US" smtClean="0"/>
              <a:t>Click to edit Master text styles</a:t>
            </a:r>
          </a:p>
        </p:txBody>
      </p:sp>
      <p:sp>
        <p:nvSpPr>
          <p:cNvPr id="9" name="Picture Placeholder 9"/>
          <p:cNvSpPr>
            <a:spLocks noGrp="1"/>
          </p:cNvSpPr>
          <p:nvPr>
            <p:ph type="pic" sz="quarter" idx="11" hasCustomPrompt="1"/>
          </p:nvPr>
        </p:nvSpPr>
        <p:spPr>
          <a:xfrm>
            <a:off x="4665663" y="1839433"/>
            <a:ext cx="4140200" cy="2665412"/>
          </a:xfrm>
        </p:spPr>
        <p:txBody>
          <a:bodyPr>
            <a:normAutofit/>
          </a:bodyPr>
          <a:lstStyle>
            <a:lvl1pPr marL="0" indent="0">
              <a:buFontTx/>
              <a:buNone/>
              <a:defRPr sz="1800">
                <a:latin typeface="Arial"/>
              </a:defRPr>
            </a:lvl1pPr>
          </a:lstStyle>
          <a:p>
            <a:r>
              <a:rPr lang="en-US" sz="1800" dirty="0" smtClean="0">
                <a:latin typeface="Arial"/>
              </a:rPr>
              <a:t>Insert image</a:t>
            </a:r>
            <a:endParaRPr lang="en-US" dirty="0"/>
          </a:p>
        </p:txBody>
      </p:sp>
      <p:sp>
        <p:nvSpPr>
          <p:cNvPr id="10" name="Text Placeholder 2"/>
          <p:cNvSpPr>
            <a:spLocks noGrp="1"/>
          </p:cNvSpPr>
          <p:nvPr>
            <p:ph idx="1" hasCustomPrompt="1"/>
          </p:nvPr>
        </p:nvSpPr>
        <p:spPr>
          <a:xfrm>
            <a:off x="348343" y="2731479"/>
            <a:ext cx="4224996" cy="1523281"/>
          </a:xfrm>
          <a:prstGeom prst="rect">
            <a:avLst/>
          </a:prstGeom>
        </p:spPr>
        <p:txBody>
          <a:bodyPr vert="horz" lIns="0" tIns="0" rIns="0" bIns="0" rtlCol="0" anchor="t">
            <a:normAutofit/>
          </a:bodyPr>
          <a:lstStyle>
            <a:lvl1pPr marL="273050" indent="-273050">
              <a:buClr>
                <a:srgbClr val="0079C1"/>
              </a:buClr>
              <a:buSzPct val="125000"/>
              <a:buFont typeface="Arial-BoldMT" charset="0"/>
              <a:buChar char="■"/>
              <a:tabLst/>
              <a:defRPr sz="1600"/>
            </a:lvl1pPr>
            <a:lvl2pPr marL="493713" indent="-220663">
              <a:tabLst/>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509600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ustainability Divider Pa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3470729" cy="1771505"/>
          </a:xfrm>
        </p:spPr>
        <p:txBody>
          <a:bodyPr>
            <a:noAutofit/>
          </a:bodyPr>
          <a:lstStyle>
            <a:lvl1pPr>
              <a:defRPr sz="2400" b="1" i="0" spc="-20">
                <a:solidFill>
                  <a:srgbClr val="0079C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2692723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stainable Intro Rule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4224995" cy="773719"/>
          </a:xfrm>
        </p:spPr>
        <p:txBody>
          <a:bodyPr>
            <a:noAutofit/>
          </a:bodyPr>
          <a:lstStyle>
            <a:lvl1pPr>
              <a:defRPr sz="2800" b="1" i="0" spc="-20" baseline="0">
                <a:solidFill>
                  <a:srgbClr val="0079C1"/>
                </a:solidFill>
                <a:latin typeface="Arial"/>
                <a:cs typeface="Arial"/>
              </a:defRPr>
            </a:lvl1pPr>
          </a:lstStyle>
          <a:p>
            <a:r>
              <a:rPr lang="en-US" smtClean="0"/>
              <a:t>Click to edit Master title style</a:t>
            </a:r>
            <a:endParaRPr lang="en-US" dirty="0"/>
          </a:p>
        </p:txBody>
      </p:sp>
      <p:pic>
        <p:nvPicPr>
          <p:cNvPr id="8" name="Picture 7"/>
          <p:cNvPicPr>
            <a:picLocks noChangeAspect="1"/>
          </p:cNvPicPr>
          <p:nvPr userDrawn="1"/>
        </p:nvPicPr>
        <p:blipFill>
          <a:blip r:embed="rId3"/>
          <a:stretch>
            <a:fillRect/>
          </a:stretch>
        </p:blipFill>
        <p:spPr>
          <a:xfrm>
            <a:off x="348343" y="1641705"/>
            <a:ext cx="8458200" cy="38100"/>
          </a:xfrm>
          <a:prstGeom prst="rect">
            <a:avLst/>
          </a:prstGeom>
        </p:spPr>
      </p:pic>
      <p:sp>
        <p:nvSpPr>
          <p:cNvPr id="6" name="Text Placeholder 3"/>
          <p:cNvSpPr>
            <a:spLocks noGrp="1"/>
          </p:cNvSpPr>
          <p:nvPr>
            <p:ph type="body" sz="quarter" idx="10"/>
          </p:nvPr>
        </p:nvSpPr>
        <p:spPr>
          <a:xfrm>
            <a:off x="348343" y="1839661"/>
            <a:ext cx="4224995" cy="885238"/>
          </a:xfrm>
        </p:spPr>
        <p:txBody>
          <a:bodyPr/>
          <a:lstStyle>
            <a:lvl1pPr marL="0" indent="0" algn="l">
              <a:lnSpc>
                <a:spcPct val="100000"/>
              </a:lnSpc>
              <a:buFont typeface="Arial"/>
              <a:buNone/>
              <a:defRPr sz="1600" spc="-30"/>
            </a:lvl1pPr>
          </a:lstStyle>
          <a:p>
            <a:pPr lvl="0"/>
            <a:r>
              <a:rPr lang="en-US" smtClean="0"/>
              <a:t>Click to edit Master text styles</a:t>
            </a:r>
          </a:p>
        </p:txBody>
      </p:sp>
      <p:sp>
        <p:nvSpPr>
          <p:cNvPr id="9" name="Picture Placeholder 9"/>
          <p:cNvSpPr>
            <a:spLocks noGrp="1"/>
          </p:cNvSpPr>
          <p:nvPr>
            <p:ph type="pic" sz="quarter" idx="11" hasCustomPrompt="1"/>
          </p:nvPr>
        </p:nvSpPr>
        <p:spPr>
          <a:xfrm>
            <a:off x="4665663" y="1839433"/>
            <a:ext cx="4140200" cy="2665412"/>
          </a:xfrm>
        </p:spPr>
        <p:txBody>
          <a:bodyPr>
            <a:normAutofit/>
          </a:bodyPr>
          <a:lstStyle>
            <a:lvl1pPr marL="0" indent="0">
              <a:buFontTx/>
              <a:buNone/>
              <a:defRPr sz="1800">
                <a:latin typeface="Arial"/>
              </a:defRPr>
            </a:lvl1pPr>
          </a:lstStyle>
          <a:p>
            <a:r>
              <a:rPr lang="en-US" sz="1800" dirty="0" smtClean="0">
                <a:latin typeface="Arial"/>
              </a:rPr>
              <a:t>Insert image</a:t>
            </a:r>
            <a:endParaRPr lang="en-US" dirty="0"/>
          </a:p>
        </p:txBody>
      </p:sp>
      <p:sp>
        <p:nvSpPr>
          <p:cNvPr id="10" name="Text Placeholder 2"/>
          <p:cNvSpPr>
            <a:spLocks noGrp="1"/>
          </p:cNvSpPr>
          <p:nvPr>
            <p:ph idx="1" hasCustomPrompt="1"/>
          </p:nvPr>
        </p:nvSpPr>
        <p:spPr>
          <a:xfrm>
            <a:off x="348343" y="2731479"/>
            <a:ext cx="4224996" cy="1523281"/>
          </a:xfrm>
          <a:prstGeom prst="rect">
            <a:avLst/>
          </a:prstGeom>
        </p:spPr>
        <p:txBody>
          <a:bodyPr vert="horz" lIns="0" tIns="0" rIns="0" bIns="0" rtlCol="0" anchor="t">
            <a:normAutofit/>
          </a:bodyPr>
          <a:lstStyle>
            <a:lvl1pPr marL="273050" indent="-273050">
              <a:buClr>
                <a:srgbClr val="0079C1"/>
              </a:buClr>
              <a:buSzPct val="125000"/>
              <a:buFont typeface="Arial-BoldMT" charset="0"/>
              <a:buChar char="■"/>
              <a:tabLst/>
              <a:defRPr sz="1600"/>
            </a:lvl1pPr>
            <a:lvl2pPr marL="493713" indent="-220663">
              <a:tabLst/>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509600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Resilience Divider Pa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3470729" cy="1771505"/>
          </a:xfrm>
        </p:spPr>
        <p:txBody>
          <a:bodyPr>
            <a:noAutofit/>
          </a:bodyPr>
          <a:lstStyle>
            <a:lvl1pPr>
              <a:defRPr sz="2400" b="1" i="0" spc="-20">
                <a:solidFill>
                  <a:srgbClr val="0079C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275315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silience Intro Rule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4224995" cy="773719"/>
          </a:xfrm>
        </p:spPr>
        <p:txBody>
          <a:bodyPr>
            <a:noAutofit/>
          </a:bodyPr>
          <a:lstStyle>
            <a:lvl1pPr>
              <a:defRPr sz="2800" b="1" i="0" spc="-20" baseline="0">
                <a:solidFill>
                  <a:srgbClr val="0079C1"/>
                </a:solidFill>
                <a:latin typeface="Arial"/>
                <a:cs typeface="Arial"/>
              </a:defRPr>
            </a:lvl1pPr>
          </a:lstStyle>
          <a:p>
            <a:r>
              <a:rPr lang="en-US" smtClean="0"/>
              <a:t>Click to edit Master title style</a:t>
            </a:r>
            <a:endParaRPr lang="en-US" dirty="0"/>
          </a:p>
        </p:txBody>
      </p:sp>
      <p:pic>
        <p:nvPicPr>
          <p:cNvPr id="8" name="Picture 7"/>
          <p:cNvPicPr>
            <a:picLocks noChangeAspect="1"/>
          </p:cNvPicPr>
          <p:nvPr userDrawn="1"/>
        </p:nvPicPr>
        <p:blipFill>
          <a:blip r:embed="rId3"/>
          <a:stretch>
            <a:fillRect/>
          </a:stretch>
        </p:blipFill>
        <p:spPr>
          <a:xfrm>
            <a:off x="348343" y="1641705"/>
            <a:ext cx="8458200" cy="38100"/>
          </a:xfrm>
          <a:prstGeom prst="rect">
            <a:avLst/>
          </a:prstGeom>
        </p:spPr>
      </p:pic>
      <p:sp>
        <p:nvSpPr>
          <p:cNvPr id="6" name="Text Placeholder 3"/>
          <p:cNvSpPr>
            <a:spLocks noGrp="1"/>
          </p:cNvSpPr>
          <p:nvPr>
            <p:ph type="body" sz="quarter" idx="10"/>
          </p:nvPr>
        </p:nvSpPr>
        <p:spPr>
          <a:xfrm>
            <a:off x="348343" y="1839661"/>
            <a:ext cx="4224995" cy="885238"/>
          </a:xfrm>
        </p:spPr>
        <p:txBody>
          <a:bodyPr/>
          <a:lstStyle>
            <a:lvl1pPr marL="0" indent="0" algn="l">
              <a:lnSpc>
                <a:spcPct val="100000"/>
              </a:lnSpc>
              <a:buFont typeface="Arial"/>
              <a:buNone/>
              <a:defRPr sz="1600" spc="-30"/>
            </a:lvl1pPr>
          </a:lstStyle>
          <a:p>
            <a:pPr lvl="0"/>
            <a:r>
              <a:rPr lang="en-US" smtClean="0"/>
              <a:t>Click to edit Master text styles</a:t>
            </a:r>
          </a:p>
        </p:txBody>
      </p:sp>
      <p:sp>
        <p:nvSpPr>
          <p:cNvPr id="9" name="Picture Placeholder 9"/>
          <p:cNvSpPr>
            <a:spLocks noGrp="1"/>
          </p:cNvSpPr>
          <p:nvPr>
            <p:ph type="pic" sz="quarter" idx="11" hasCustomPrompt="1"/>
          </p:nvPr>
        </p:nvSpPr>
        <p:spPr>
          <a:xfrm>
            <a:off x="4665663" y="1839433"/>
            <a:ext cx="4140200" cy="2665412"/>
          </a:xfrm>
        </p:spPr>
        <p:txBody>
          <a:bodyPr>
            <a:normAutofit/>
          </a:bodyPr>
          <a:lstStyle>
            <a:lvl1pPr marL="0" indent="0">
              <a:buFontTx/>
              <a:buNone/>
              <a:defRPr sz="1800">
                <a:latin typeface="Arial"/>
              </a:defRPr>
            </a:lvl1pPr>
          </a:lstStyle>
          <a:p>
            <a:r>
              <a:rPr lang="en-US" sz="1800" dirty="0" smtClean="0">
                <a:latin typeface="Arial"/>
              </a:rPr>
              <a:t>Insert image</a:t>
            </a:r>
            <a:endParaRPr lang="en-US" dirty="0"/>
          </a:p>
        </p:txBody>
      </p:sp>
      <p:sp>
        <p:nvSpPr>
          <p:cNvPr id="10" name="Text Placeholder 2"/>
          <p:cNvSpPr>
            <a:spLocks noGrp="1"/>
          </p:cNvSpPr>
          <p:nvPr>
            <p:ph idx="1" hasCustomPrompt="1"/>
          </p:nvPr>
        </p:nvSpPr>
        <p:spPr>
          <a:xfrm>
            <a:off x="348343" y="2731479"/>
            <a:ext cx="4224996" cy="1523281"/>
          </a:xfrm>
          <a:prstGeom prst="rect">
            <a:avLst/>
          </a:prstGeom>
        </p:spPr>
        <p:txBody>
          <a:bodyPr vert="horz" lIns="0" tIns="0" rIns="0" bIns="0" rtlCol="0" anchor="t">
            <a:normAutofit/>
          </a:bodyPr>
          <a:lstStyle>
            <a:lvl1pPr marL="273050" indent="-273050">
              <a:buClr>
                <a:srgbClr val="0079C1"/>
              </a:buClr>
              <a:buSzPct val="125000"/>
              <a:buFont typeface="Arial-BoldMT" charset="0"/>
              <a:buChar char="■"/>
              <a:tabLst/>
              <a:defRPr sz="1600"/>
            </a:lvl1pPr>
            <a:lvl2pPr marL="493713" indent="-220663">
              <a:tabLst/>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50960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0" tIns="0" rIns="0" bIns="0" rtlCol="0" anchor="t">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0" tIns="0" rIns="0" bIns="0" rtlCol="0" anchor="t">
            <a:normAutofit/>
          </a:bodyPr>
          <a:lstStyle/>
          <a:p>
            <a:pPr lvl="0"/>
            <a:r>
              <a:rPr lang="en-US" dirty="0" smtClean="0"/>
              <a:t>Click to edit Master text styles</a:t>
            </a:r>
          </a:p>
          <a:p>
            <a:pPr lvl="1"/>
            <a:r>
              <a:rPr lang="en-US" dirty="0" smtClean="0"/>
              <a:t>Second level</a:t>
            </a:r>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000">
                <a:solidFill>
                  <a:schemeClr val="tx1">
                    <a:tint val="75000"/>
                  </a:schemeClr>
                </a:solidFill>
              </a:defRPr>
            </a:lvl1pPr>
          </a:lstStyle>
          <a:p>
            <a:fld id="{2547289E-09BF-104B-ACE8-9CF06A086E35}" type="slidenum">
              <a:rPr lang="en-US" smtClean="0"/>
              <a:pPr/>
              <a:t>‹#›</a:t>
            </a:fld>
            <a:endParaRPr lang="en-US" dirty="0"/>
          </a:p>
        </p:txBody>
      </p:sp>
    </p:spTree>
    <p:extLst>
      <p:ext uri="{BB962C8B-B14F-4D97-AF65-F5344CB8AC3E}">
        <p14:creationId xmlns:p14="http://schemas.microsoft.com/office/powerpoint/2010/main" val="274218648"/>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66" r:id="rId3"/>
    <p:sldLayoutId id="2147483659" r:id="rId4"/>
    <p:sldLayoutId id="2147483667" r:id="rId5"/>
    <p:sldLayoutId id="2147483660" r:id="rId6"/>
    <p:sldLayoutId id="2147483668" r:id="rId7"/>
    <p:sldLayoutId id="2147483661" r:id="rId8"/>
    <p:sldLayoutId id="2147483669" r:id="rId9"/>
    <p:sldLayoutId id="2147483655" r:id="rId10"/>
  </p:sldLayoutIdLst>
  <p:timing>
    <p:tnLst>
      <p:par>
        <p:cTn id="1" dur="indefinite" restart="never" nodeType="tmRoot"/>
      </p:par>
    </p:tnLst>
  </p:timing>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12738" indent="-312738" algn="l" defTabSz="457200" rtl="0" eaLnBrk="1" latinLnBrk="0" hangingPunct="1">
        <a:spcBef>
          <a:spcPct val="20000"/>
        </a:spcBef>
        <a:buFont typeface="Wingdings" charset="2"/>
        <a:buChar char="§"/>
        <a:tabLst/>
        <a:defRPr sz="3200" kern="1200">
          <a:solidFill>
            <a:schemeClr val="tx1"/>
          </a:solidFill>
          <a:latin typeface="+mn-lt"/>
          <a:ea typeface="+mn-ea"/>
          <a:cs typeface="+mn-cs"/>
        </a:defRPr>
      </a:lvl1pPr>
      <a:lvl2pPr marL="671513" indent="-358775" algn="l" defTabSz="457200" rtl="0" eaLnBrk="1" latinLnBrk="0" hangingPunct="1">
        <a:spcBef>
          <a:spcPct val="20000"/>
        </a:spcBef>
        <a:buFont typeface="Arial"/>
        <a:buChar char="–"/>
        <a:tabLst/>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uk/url?url=http://patimes.org/energy-efficiency-saving-dollars-public-sector/green-globe-psd44812/&amp;rct=j&amp;frm=1&amp;q=&amp;esrc=s&amp;sa=U&amp;ved=0ahUKEwjVuq3v-c_PAhXIKMAKHXbYAmwQwW4IHjAE&amp;usg=AFQjCNGdY6khixU8lFCZpQhh8pl_qwzHAg"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o.uk/url?url=http://ms.denas.center/article/precision+xceed+pro+blood+glucose+test+strips&amp;rct=j&amp;frm=1&amp;q=&amp;esrc=s&amp;sa=U&amp;ved=0ahUKEwi88d2g-c_PAhXmIsAKHRwQAzMQwW4IJDAH&amp;usg=AFQjCNH1WksRXICskWZbMABynZJvmBTfwg"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smtClean="0"/>
              <a:t>Type 2 Diabetes campaign - 2016</a:t>
            </a:r>
            <a:endParaRPr lang="en-US" sz="2400" dirty="0"/>
          </a:p>
        </p:txBody>
      </p:sp>
      <p:pic>
        <p:nvPicPr>
          <p:cNvPr id="3" name="Picture 2" descr="C:\Users\Anna.Rowland\Desktop\Be Diabetes Aware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7424" y="2531327"/>
            <a:ext cx="1636397" cy="168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689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7189" y="1153223"/>
            <a:ext cx="8093131" cy="1771505"/>
          </a:xfrm>
        </p:spPr>
        <p:txBody>
          <a:bodyPr/>
          <a:lstStyle/>
          <a:p>
            <a:r>
              <a:rPr lang="en-US" sz="1600" b="0" dirty="0">
                <a:solidFill>
                  <a:schemeClr val="tx1"/>
                </a:solidFill>
              </a:rPr>
              <a:t/>
            </a:r>
            <a:br>
              <a:rPr lang="en-US" sz="1600" b="0" dirty="0">
                <a:solidFill>
                  <a:schemeClr val="tx1"/>
                </a:solidFill>
              </a:rPr>
            </a:br>
            <a:r>
              <a:rPr lang="en-US" sz="900" b="0" dirty="0">
                <a:solidFill>
                  <a:schemeClr val="tx1"/>
                </a:solidFill>
              </a:rPr>
              <a:t/>
            </a:r>
            <a:br>
              <a:rPr lang="en-US" sz="900" b="0" dirty="0">
                <a:solidFill>
                  <a:schemeClr val="tx1"/>
                </a:solidFill>
              </a:rPr>
            </a:br>
            <a:r>
              <a:rPr lang="en-US" sz="700" b="0" dirty="0">
                <a:solidFill>
                  <a:schemeClr val="tx1"/>
                </a:solidFill>
              </a:rPr>
              <a:t/>
            </a:r>
            <a:br>
              <a:rPr lang="en-US" sz="700" b="0" dirty="0">
                <a:solidFill>
                  <a:schemeClr val="tx1"/>
                </a:solidFill>
              </a:rPr>
            </a:br>
            <a:endParaRPr lang="en-US" sz="1400" dirty="0">
              <a:solidFill>
                <a:schemeClr val="tx1"/>
              </a:solidFill>
            </a:endParaRPr>
          </a:p>
        </p:txBody>
      </p:sp>
      <p:sp>
        <p:nvSpPr>
          <p:cNvPr id="4" name="Text Placeholder 5"/>
          <p:cNvSpPr txBox="1">
            <a:spLocks/>
          </p:cNvSpPr>
          <p:nvPr/>
        </p:nvSpPr>
        <p:spPr>
          <a:xfrm>
            <a:off x="337189" y="1153223"/>
            <a:ext cx="4547042" cy="885238"/>
          </a:xfrm>
          <a:prstGeom prst="rect">
            <a:avLst/>
          </a:prstGeom>
        </p:spPr>
        <p:txBody>
          <a:bodyPr>
            <a:noAutofit/>
          </a:bodyPr>
          <a:lstStyle>
            <a:lvl1pPr marL="312738" indent="-312738" algn="l" defTabSz="457200" rtl="0" eaLnBrk="1" latinLnBrk="0" hangingPunct="1">
              <a:spcBef>
                <a:spcPct val="20000"/>
              </a:spcBef>
              <a:buFont typeface="Wingdings" charset="2"/>
              <a:buChar char="§"/>
              <a:tabLst/>
              <a:defRPr sz="3200" kern="1200">
                <a:solidFill>
                  <a:schemeClr val="tx1"/>
                </a:solidFill>
                <a:latin typeface="+mn-lt"/>
                <a:ea typeface="+mn-ea"/>
                <a:cs typeface="+mn-cs"/>
              </a:defRPr>
            </a:lvl1pPr>
            <a:lvl2pPr marL="671513" indent="-358775" algn="l" defTabSz="457200" rtl="0" eaLnBrk="1" latinLnBrk="0" hangingPunct="1">
              <a:spcBef>
                <a:spcPct val="20000"/>
              </a:spcBef>
              <a:buFont typeface="Arial"/>
              <a:buChar char="–"/>
              <a:tabLst/>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400" dirty="0"/>
              <a:t>Interventions in the workplace can be effective at changing people’s lifestyle behaviours. The workplace offers an opportunity to target ‘hard to reach’ groups of people and some of those most at risk of disease in </a:t>
            </a:r>
            <a:r>
              <a:rPr lang="en-GB" sz="1400" dirty="0" smtClean="0"/>
              <a:t>society. </a:t>
            </a:r>
          </a:p>
          <a:p>
            <a:pPr marL="0" indent="0">
              <a:buNone/>
            </a:pPr>
            <a:endParaRPr lang="en-GB" sz="1400" dirty="0"/>
          </a:p>
          <a:p>
            <a:pPr marL="0" indent="0">
              <a:buNone/>
            </a:pPr>
            <a:r>
              <a:rPr lang="en-GB" sz="1400" b="1" dirty="0" smtClean="0"/>
              <a:t>T</a:t>
            </a:r>
            <a:r>
              <a:rPr lang="en-US" sz="1400" b="1" dirty="0" smtClean="0"/>
              <a:t>his year at National grid launched a campaign to increase our employees awareness of Type 2 diabetes. </a:t>
            </a:r>
          </a:p>
          <a:p>
            <a:pPr marL="0" indent="0">
              <a:buNone/>
            </a:pPr>
            <a:endParaRPr lang="en-US" sz="1400" b="1" dirty="0" smtClean="0"/>
          </a:p>
          <a:p>
            <a:pPr marL="0" indent="0">
              <a:buNone/>
            </a:pPr>
            <a:r>
              <a:rPr lang="en-US" sz="1400" dirty="0" smtClean="0"/>
              <a:t>The business case for doing this was powerful…    </a:t>
            </a:r>
            <a:endParaRPr lang="en-GB" sz="1400" dirty="0" smtClean="0">
              <a:solidFill>
                <a:srgbClr val="0C3B60"/>
              </a:solidFill>
            </a:endParaRPr>
          </a:p>
          <a:p>
            <a:endParaRPr lang="en-GB" sz="1400" dirty="0"/>
          </a:p>
        </p:txBody>
      </p:sp>
    </p:spTree>
    <p:extLst>
      <p:ext uri="{BB962C8B-B14F-4D97-AF65-F5344CB8AC3E}">
        <p14:creationId xmlns:p14="http://schemas.microsoft.com/office/powerpoint/2010/main" val="4122219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6242028" cy="773719"/>
          </a:xfrm>
        </p:spPr>
        <p:txBody>
          <a:bodyPr/>
          <a:lstStyle/>
          <a:p>
            <a:r>
              <a:rPr lang="en-US" dirty="0" smtClean="0"/>
              <a:t>The case for raising awareness</a:t>
            </a:r>
            <a:endParaRPr lang="en-US" dirty="0"/>
          </a:p>
        </p:txBody>
      </p:sp>
      <p:sp>
        <p:nvSpPr>
          <p:cNvPr id="6" name="Text Placeholder 5"/>
          <p:cNvSpPr>
            <a:spLocks noGrp="1"/>
          </p:cNvSpPr>
          <p:nvPr>
            <p:ph type="body" sz="quarter" idx="10"/>
          </p:nvPr>
        </p:nvSpPr>
        <p:spPr>
          <a:xfrm>
            <a:off x="348343" y="1690507"/>
            <a:ext cx="5996702" cy="885238"/>
          </a:xfrm>
        </p:spPr>
        <p:txBody>
          <a:bodyPr>
            <a:noAutofit/>
          </a:bodyPr>
          <a:lstStyle/>
          <a:p>
            <a:endParaRPr lang="en-GB" sz="1100" dirty="0">
              <a:solidFill>
                <a:srgbClr val="0C3B60"/>
              </a:solidFill>
            </a:endParaRPr>
          </a:p>
          <a:p>
            <a:r>
              <a:rPr lang="en-US" sz="1400" dirty="0"/>
              <a:t>Type 2 Diabetes is </a:t>
            </a:r>
            <a:r>
              <a:rPr lang="en-US" sz="1400" dirty="0" smtClean="0"/>
              <a:t>largely a </a:t>
            </a:r>
            <a:r>
              <a:rPr lang="en-US" sz="1400" dirty="0"/>
              <a:t>preventable disease </a:t>
            </a:r>
            <a:r>
              <a:rPr lang="en-US" sz="1400" dirty="0" err="1" smtClean="0"/>
              <a:t>characterised</a:t>
            </a:r>
            <a:r>
              <a:rPr lang="en-US" sz="1400" dirty="0" smtClean="0"/>
              <a:t> </a:t>
            </a:r>
            <a:r>
              <a:rPr lang="en-US" sz="1400" dirty="0"/>
              <a:t>by the body failing to respond correctly to glucose in the blood. </a:t>
            </a:r>
            <a:r>
              <a:rPr lang="en-US" sz="1400" dirty="0" smtClean="0"/>
              <a:t>This </a:t>
            </a:r>
            <a:r>
              <a:rPr lang="en-US" sz="1400" dirty="0"/>
              <a:t>creates a high blood glucose level in the </a:t>
            </a:r>
            <a:r>
              <a:rPr lang="en-US" sz="1400" dirty="0" smtClean="0"/>
              <a:t>individual which causes the body damage. </a:t>
            </a:r>
          </a:p>
          <a:p>
            <a:endParaRPr lang="en-US" sz="1400" b="1" dirty="0" smtClean="0">
              <a:solidFill>
                <a:schemeClr val="accent1">
                  <a:lumMod val="75000"/>
                </a:schemeClr>
              </a:solidFill>
            </a:endParaRPr>
          </a:p>
          <a:p>
            <a:r>
              <a:rPr lang="en-US" sz="1400" b="1" dirty="0" smtClean="0">
                <a:solidFill>
                  <a:schemeClr val="accent1">
                    <a:lumMod val="75000"/>
                  </a:schemeClr>
                </a:solidFill>
              </a:rPr>
              <a:t>4 </a:t>
            </a:r>
            <a:r>
              <a:rPr lang="en-US" sz="1400" b="1" dirty="0">
                <a:solidFill>
                  <a:schemeClr val="accent1">
                    <a:lumMod val="75000"/>
                  </a:schemeClr>
                </a:solidFill>
              </a:rPr>
              <a:t>million people in the UK have d</a:t>
            </a:r>
            <a:r>
              <a:rPr lang="en-US" sz="1400" b="1" dirty="0" smtClean="0">
                <a:solidFill>
                  <a:schemeClr val="accent1">
                    <a:lumMod val="75000"/>
                  </a:schemeClr>
                </a:solidFill>
              </a:rPr>
              <a:t>iabetes, an increase  of </a:t>
            </a:r>
            <a:r>
              <a:rPr lang="en-US" sz="1400" b="1" dirty="0">
                <a:solidFill>
                  <a:schemeClr val="accent1">
                    <a:lumMod val="75000"/>
                  </a:schemeClr>
                </a:solidFill>
              </a:rPr>
              <a:t>60% in the last 10 years in England and Wales</a:t>
            </a:r>
            <a:r>
              <a:rPr lang="en-US" sz="1400" b="1" dirty="0" smtClean="0">
                <a:solidFill>
                  <a:schemeClr val="accent1">
                    <a:lumMod val="75000"/>
                  </a:schemeClr>
                </a:solidFill>
              </a:rPr>
              <a:t>. In 2015 data showed that 415 million people aged 20-70 had diabetes .…expected </a:t>
            </a:r>
            <a:r>
              <a:rPr lang="en-US" sz="1400" b="1" dirty="0">
                <a:solidFill>
                  <a:schemeClr val="accent1">
                    <a:lumMod val="75000"/>
                  </a:schemeClr>
                </a:solidFill>
              </a:rPr>
              <a:t>to affect 1</a:t>
            </a:r>
            <a:r>
              <a:rPr lang="en-US" sz="1400" b="1" dirty="0" smtClean="0">
                <a:solidFill>
                  <a:schemeClr val="accent1">
                    <a:lumMod val="75000"/>
                  </a:schemeClr>
                </a:solidFill>
              </a:rPr>
              <a:t> in </a:t>
            </a:r>
            <a:r>
              <a:rPr lang="en-US" sz="1400" b="1" dirty="0">
                <a:solidFill>
                  <a:schemeClr val="accent1">
                    <a:lumMod val="75000"/>
                  </a:schemeClr>
                </a:solidFill>
              </a:rPr>
              <a:t>10 by 2040 (</a:t>
            </a:r>
            <a:r>
              <a:rPr lang="en-US" sz="1400" b="1" dirty="0" smtClean="0">
                <a:solidFill>
                  <a:schemeClr val="accent1">
                    <a:lumMod val="75000"/>
                  </a:schemeClr>
                </a:solidFill>
              </a:rPr>
              <a:t>642 million). </a:t>
            </a:r>
          </a:p>
          <a:p>
            <a:endParaRPr lang="en-US" sz="1400" b="1" dirty="0">
              <a:solidFill>
                <a:schemeClr val="accent1">
                  <a:lumMod val="75000"/>
                </a:schemeClr>
              </a:solidFill>
            </a:endParaRPr>
          </a:p>
          <a:p>
            <a:r>
              <a:rPr lang="en-US" sz="1400" dirty="0"/>
              <a:t>New figures, extracted from GP patient data state over 4 million people have the condition in the UK. There are also thought to be 549,000 people with undiagnosed Type 2 diabetes.</a:t>
            </a:r>
            <a:endParaRPr lang="en-GB" sz="1400" dirty="0">
              <a:solidFill>
                <a:srgbClr val="0C3B60"/>
              </a:solidFill>
            </a:endParaRPr>
          </a:p>
        </p:txBody>
      </p:sp>
      <p:pic>
        <p:nvPicPr>
          <p:cNvPr id="4098" name="Picture 2" descr="Image result for glob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6556" y="2154545"/>
            <a:ext cx="2118732" cy="2060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736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nna.rowland\Desktop\SLIDE DECK EVENTS\Images\red-apple-and-tape-measu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8784" y="2080801"/>
            <a:ext cx="3155215" cy="225702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48343" y="1052861"/>
            <a:ext cx="6242028" cy="773719"/>
          </a:xfrm>
        </p:spPr>
        <p:txBody>
          <a:bodyPr/>
          <a:lstStyle/>
          <a:p>
            <a:r>
              <a:rPr lang="en-US" dirty="0"/>
              <a:t>O</a:t>
            </a:r>
            <a:r>
              <a:rPr lang="en-US" dirty="0" smtClean="0"/>
              <a:t>ur staff at risk</a:t>
            </a:r>
            <a:endParaRPr lang="en-US" dirty="0"/>
          </a:p>
        </p:txBody>
      </p:sp>
      <p:sp>
        <p:nvSpPr>
          <p:cNvPr id="6" name="Text Placeholder 5"/>
          <p:cNvSpPr>
            <a:spLocks noGrp="1"/>
          </p:cNvSpPr>
          <p:nvPr>
            <p:ph type="body" sz="quarter" idx="10"/>
          </p:nvPr>
        </p:nvSpPr>
        <p:spPr>
          <a:xfrm>
            <a:off x="348343" y="1826580"/>
            <a:ext cx="5996702" cy="885238"/>
          </a:xfrm>
        </p:spPr>
        <p:txBody>
          <a:bodyPr>
            <a:noAutofit/>
          </a:bodyPr>
          <a:lstStyle/>
          <a:p>
            <a:r>
              <a:rPr lang="en-US" sz="1400" dirty="0" smtClean="0"/>
              <a:t>Key risk factors include being overweight and having high blood pressure. </a:t>
            </a:r>
          </a:p>
          <a:p>
            <a:r>
              <a:rPr lang="en-US" sz="1400" dirty="0" smtClean="0"/>
              <a:t>Looking at our population data from our </a:t>
            </a:r>
            <a:r>
              <a:rPr lang="en-US" sz="1400" dirty="0" err="1" smtClean="0"/>
              <a:t>Wellpoint</a:t>
            </a:r>
            <a:r>
              <a:rPr lang="en-US" sz="1400" dirty="0" smtClean="0"/>
              <a:t> kiosks and occupational health results of our operational staff (3 year medicals) show:</a:t>
            </a:r>
          </a:p>
          <a:p>
            <a:pPr marL="285750" indent="-285750">
              <a:buFont typeface="Arial" panose="020B0604020202020204" pitchFamily="34" charset="0"/>
              <a:buChar char="•"/>
            </a:pPr>
            <a:r>
              <a:rPr lang="en-US" sz="1400" dirty="0" smtClean="0"/>
              <a:t>Over </a:t>
            </a:r>
            <a:r>
              <a:rPr lang="en-US" sz="1400" dirty="0"/>
              <a:t>60% of </a:t>
            </a:r>
            <a:r>
              <a:rPr lang="en-US" sz="1400" dirty="0" smtClean="0"/>
              <a:t>our office staff (using </a:t>
            </a:r>
            <a:r>
              <a:rPr lang="en-US" sz="1400" dirty="0" err="1" smtClean="0"/>
              <a:t>wellpoint</a:t>
            </a:r>
            <a:r>
              <a:rPr lang="en-US" sz="1400" dirty="0" smtClean="0"/>
              <a:t> kiosk) are overweight </a:t>
            </a:r>
            <a:r>
              <a:rPr lang="en-US" sz="1400" dirty="0"/>
              <a:t>or obese. </a:t>
            </a:r>
            <a:r>
              <a:rPr lang="en-US" sz="1400" dirty="0" smtClean="0"/>
              <a:t> </a:t>
            </a:r>
          </a:p>
          <a:p>
            <a:pPr marL="285750" indent="-285750">
              <a:buFont typeface="Arial" panose="020B0604020202020204" pitchFamily="34" charset="0"/>
              <a:buChar char="•"/>
            </a:pPr>
            <a:r>
              <a:rPr lang="en-US" sz="1400" dirty="0" smtClean="0"/>
              <a:t>70% of the operational workforce are over weight or obese.</a:t>
            </a:r>
          </a:p>
          <a:p>
            <a:pPr marL="285750" indent="-285750">
              <a:buFont typeface="Arial" panose="020B0604020202020204" pitchFamily="34" charset="0"/>
              <a:buChar char="•"/>
            </a:pPr>
            <a:r>
              <a:rPr lang="en-US" sz="1400" dirty="0" smtClean="0"/>
              <a:t>1600 </a:t>
            </a:r>
            <a:r>
              <a:rPr lang="en-US" sz="1400" dirty="0"/>
              <a:t>staff fall into the obese category making them 80 times more likely to get diabetes than people of a healthy weight. </a:t>
            </a:r>
            <a:endParaRPr lang="en-US" sz="1400" dirty="0" smtClean="0"/>
          </a:p>
          <a:p>
            <a:pPr marL="285750" indent="-285750">
              <a:buFont typeface="Arial" panose="020B0604020202020204" pitchFamily="34" charset="0"/>
              <a:buChar char="•"/>
            </a:pPr>
            <a:r>
              <a:rPr lang="en-US" sz="1400" dirty="0" smtClean="0"/>
              <a:t>12</a:t>
            </a:r>
            <a:r>
              <a:rPr lang="en-US" sz="1400" dirty="0"/>
              <a:t>% of our field force have high blood sugar </a:t>
            </a:r>
            <a:r>
              <a:rPr lang="en-US" sz="1400" dirty="0" smtClean="0"/>
              <a:t>(2</a:t>
            </a:r>
            <a:r>
              <a:rPr lang="en-US" sz="1400" dirty="0"/>
              <a:t>% higher than the national </a:t>
            </a:r>
            <a:r>
              <a:rPr lang="en-US" sz="1400" dirty="0" smtClean="0"/>
              <a:t>average). </a:t>
            </a:r>
            <a:endParaRPr lang="en-US" sz="1400" dirty="0"/>
          </a:p>
          <a:p>
            <a:r>
              <a:rPr lang="en-US" sz="1400" dirty="0" smtClean="0"/>
              <a:t>We concluded that we had a substantial population who were at an increased risk </a:t>
            </a:r>
            <a:r>
              <a:rPr lang="en-US" sz="1400" dirty="0"/>
              <a:t>of developing diabetes. </a:t>
            </a:r>
            <a:r>
              <a:rPr lang="en-US" sz="1400" dirty="0" smtClean="0"/>
              <a:t>These figures all added weight to the case for action.</a:t>
            </a:r>
            <a:endParaRPr lang="en-US" sz="1400" dirty="0"/>
          </a:p>
          <a:p>
            <a:r>
              <a:rPr lang="en-GB" sz="1400" dirty="0"/>
              <a:t/>
            </a:r>
            <a:br>
              <a:rPr lang="en-GB" sz="1400" dirty="0"/>
            </a:br>
            <a:endParaRPr lang="en-GB" sz="1400" dirty="0">
              <a:solidFill>
                <a:srgbClr val="0C3B60"/>
              </a:solidFill>
            </a:endParaRPr>
          </a:p>
          <a:p>
            <a:endParaRPr lang="en-GB" sz="1400" dirty="0"/>
          </a:p>
        </p:txBody>
      </p:sp>
    </p:spTree>
    <p:extLst>
      <p:ext uri="{BB962C8B-B14F-4D97-AF65-F5344CB8AC3E}">
        <p14:creationId xmlns:p14="http://schemas.microsoft.com/office/powerpoint/2010/main" val="744045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6242028" cy="773719"/>
          </a:xfrm>
        </p:spPr>
        <p:txBody>
          <a:bodyPr/>
          <a:lstStyle/>
          <a:p>
            <a:r>
              <a:rPr lang="en-US" dirty="0" smtClean="0"/>
              <a:t>Campaign Aims</a:t>
            </a:r>
            <a:endParaRPr lang="en-US" dirty="0"/>
          </a:p>
        </p:txBody>
      </p:sp>
      <p:sp>
        <p:nvSpPr>
          <p:cNvPr id="6" name="Text Placeholder 5"/>
          <p:cNvSpPr>
            <a:spLocks noGrp="1"/>
          </p:cNvSpPr>
          <p:nvPr>
            <p:ph type="body" sz="quarter" idx="10"/>
          </p:nvPr>
        </p:nvSpPr>
        <p:spPr>
          <a:xfrm>
            <a:off x="348343" y="1826580"/>
            <a:ext cx="6632320" cy="885238"/>
          </a:xfrm>
        </p:spPr>
        <p:txBody>
          <a:bodyPr>
            <a:noAutofit/>
          </a:bodyPr>
          <a:lstStyle/>
          <a:p>
            <a:endParaRPr lang="en-US" sz="1400" b="1" dirty="0"/>
          </a:p>
          <a:p>
            <a:pPr marL="285750" indent="-285750">
              <a:buFont typeface="Arial" panose="020B0604020202020204" pitchFamily="34" charset="0"/>
              <a:buChar char="•"/>
            </a:pPr>
            <a:r>
              <a:rPr lang="en-US" sz="1400" b="1" dirty="0" smtClean="0"/>
              <a:t>Improve </a:t>
            </a:r>
            <a:r>
              <a:rPr lang="en-US" sz="1400" b="1" dirty="0"/>
              <a:t>our understanding of the </a:t>
            </a:r>
            <a:r>
              <a:rPr lang="en-US" sz="1400" b="1" dirty="0" smtClean="0"/>
              <a:t>disease</a:t>
            </a:r>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r>
              <a:rPr lang="en-US" sz="1400" b="1" dirty="0"/>
              <a:t>How to spot signs and symptoms </a:t>
            </a:r>
            <a:endParaRPr lang="en-US" sz="1400" b="1" dirty="0" smtClean="0"/>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r>
              <a:rPr lang="en-US" sz="1400" b="1" dirty="0" smtClean="0"/>
              <a:t>Increase use of our </a:t>
            </a:r>
            <a:r>
              <a:rPr lang="en-US" sz="1400" b="1" dirty="0" err="1"/>
              <a:t>W</a:t>
            </a:r>
            <a:r>
              <a:rPr lang="en-US" sz="1400" b="1" dirty="0" err="1" smtClean="0"/>
              <a:t>ellpoint</a:t>
            </a:r>
            <a:r>
              <a:rPr lang="en-US" sz="1400" b="1" dirty="0" smtClean="0"/>
              <a:t> health kiosks (</a:t>
            </a:r>
            <a:r>
              <a:rPr lang="en-US" sz="1400" b="1" dirty="0" err="1" smtClean="0"/>
              <a:t>Qdiabetes</a:t>
            </a:r>
            <a:r>
              <a:rPr lang="en-US" sz="1400" b="1" dirty="0" smtClean="0"/>
              <a:t> test)</a:t>
            </a:r>
            <a:endParaRPr lang="en-US" sz="1400" b="1" dirty="0"/>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r>
              <a:rPr lang="en-US" sz="1400" b="1" dirty="0" smtClean="0"/>
              <a:t>How </a:t>
            </a:r>
            <a:r>
              <a:rPr lang="en-US" sz="1400" b="1" dirty="0"/>
              <a:t>to reduce our risk of developing the disease by making healthier diet and lifestyle choices. </a:t>
            </a:r>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r>
              <a:rPr lang="en-US" sz="1400" b="1" dirty="0" smtClean="0"/>
              <a:t>Provide </a:t>
            </a:r>
            <a:r>
              <a:rPr lang="en-US" sz="1400" b="1" dirty="0"/>
              <a:t>glucose testing to help identify people who needed further support</a:t>
            </a:r>
            <a:r>
              <a:rPr lang="en-US" sz="1400" dirty="0"/>
              <a:t>.</a:t>
            </a:r>
          </a:p>
          <a:p>
            <a:r>
              <a:rPr lang="en-GB" sz="1400" dirty="0"/>
              <a:t/>
            </a:r>
            <a:br>
              <a:rPr lang="en-GB" sz="1400" dirty="0"/>
            </a:br>
            <a:endParaRPr lang="en-GB" sz="1400" dirty="0">
              <a:solidFill>
                <a:srgbClr val="0C3B60"/>
              </a:solidFill>
            </a:endParaRPr>
          </a:p>
          <a:p>
            <a:endParaRPr lang="en-GB" sz="1400" dirty="0"/>
          </a:p>
        </p:txBody>
      </p:sp>
      <p:pic>
        <p:nvPicPr>
          <p:cNvPr id="5" name="Picture 4" descr="C:\Users\Anna.Rowland\Desktop\Be Diabetes Aware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8275" y="2531327"/>
            <a:ext cx="1636397" cy="168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6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0731" y="1715068"/>
            <a:ext cx="2172175" cy="326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8343" y="1052861"/>
            <a:ext cx="6810740" cy="773719"/>
          </a:xfrm>
        </p:spPr>
        <p:txBody>
          <a:bodyPr/>
          <a:lstStyle/>
          <a:p>
            <a:r>
              <a:rPr lang="en-US" dirty="0" smtClean="0"/>
              <a:t>Results from the campaign</a:t>
            </a:r>
            <a:endParaRPr lang="en-US" dirty="0"/>
          </a:p>
        </p:txBody>
      </p:sp>
      <p:sp>
        <p:nvSpPr>
          <p:cNvPr id="6" name="Text Placeholder 5"/>
          <p:cNvSpPr>
            <a:spLocks noGrp="1"/>
          </p:cNvSpPr>
          <p:nvPr>
            <p:ph type="body" sz="quarter" idx="10"/>
          </p:nvPr>
        </p:nvSpPr>
        <p:spPr>
          <a:xfrm>
            <a:off x="133814" y="1835220"/>
            <a:ext cx="6431598" cy="885238"/>
          </a:xfrm>
        </p:spPr>
        <p:txBody>
          <a:bodyPr>
            <a:normAutofit fontScale="25000" lnSpcReduction="20000"/>
          </a:bodyPr>
          <a:lstStyle/>
          <a:p>
            <a:pPr marL="312738" lvl="1" indent="0">
              <a:buNone/>
            </a:pPr>
            <a:endParaRPr lang="en-GB" sz="5600" dirty="0"/>
          </a:p>
          <a:p>
            <a:pPr marL="312738" lvl="1" indent="0">
              <a:buNone/>
            </a:pPr>
            <a:r>
              <a:rPr lang="en-GB" sz="5600" dirty="0" smtClean="0"/>
              <a:t>Over 1000 </a:t>
            </a:r>
            <a:r>
              <a:rPr lang="en-GB" sz="5600" dirty="0"/>
              <a:t>people have taken the new </a:t>
            </a:r>
            <a:r>
              <a:rPr lang="en-GB" sz="5600" dirty="0" err="1"/>
              <a:t>Qdiabetes</a:t>
            </a:r>
            <a:r>
              <a:rPr lang="en-GB" sz="5600" dirty="0"/>
              <a:t> test on our </a:t>
            </a:r>
            <a:r>
              <a:rPr lang="en-GB" sz="5600" dirty="0" err="1"/>
              <a:t>Wellpoint</a:t>
            </a:r>
            <a:r>
              <a:rPr lang="en-GB" sz="5600" dirty="0"/>
              <a:t> health check </a:t>
            </a:r>
            <a:r>
              <a:rPr lang="en-GB" sz="5600" dirty="0" smtClean="0"/>
              <a:t>machines.</a:t>
            </a:r>
          </a:p>
          <a:p>
            <a:pPr marL="312738" lvl="1" indent="0">
              <a:buNone/>
            </a:pPr>
            <a:endParaRPr lang="en-GB" sz="5600" dirty="0"/>
          </a:p>
          <a:p>
            <a:pPr marL="312738" lvl="1" indent="0">
              <a:buNone/>
            </a:pPr>
            <a:r>
              <a:rPr lang="en-GB" sz="5600" dirty="0" smtClean="0"/>
              <a:t>These machines check blood pressure, weight, body fat and medical history questions to assess the persons overall </a:t>
            </a:r>
            <a:r>
              <a:rPr lang="en-GB" sz="5600" dirty="0"/>
              <a:t>health and </a:t>
            </a:r>
            <a:r>
              <a:rPr lang="en-GB" sz="5600" dirty="0" smtClean="0"/>
              <a:t>their risk </a:t>
            </a:r>
            <a:r>
              <a:rPr lang="en-GB" sz="5600" dirty="0"/>
              <a:t>of developing Type 2 in the next 10 years.</a:t>
            </a:r>
            <a:endParaRPr lang="en-GB" sz="4400" dirty="0"/>
          </a:p>
          <a:p>
            <a:pPr marL="312738" lvl="1" indent="0">
              <a:buNone/>
            </a:pPr>
            <a:endParaRPr lang="en-GB" sz="5600" dirty="0" smtClean="0"/>
          </a:p>
          <a:p>
            <a:pPr marL="312738" lvl="1" indent="0">
              <a:buNone/>
            </a:pPr>
            <a:r>
              <a:rPr lang="en-GB" sz="5600" dirty="0" smtClean="0"/>
              <a:t>The results from these tests showed </a:t>
            </a:r>
            <a:r>
              <a:rPr lang="en-GB" sz="5600" dirty="0"/>
              <a:t>that </a:t>
            </a:r>
            <a:r>
              <a:rPr lang="en-GB" sz="5600" dirty="0" smtClean="0"/>
              <a:t>of the 1000 who took the test, over </a:t>
            </a:r>
            <a:r>
              <a:rPr lang="en-GB" sz="5600" dirty="0"/>
              <a:t>600 people </a:t>
            </a:r>
            <a:r>
              <a:rPr lang="en-GB" sz="5600" dirty="0" smtClean="0"/>
              <a:t>have a medium </a:t>
            </a:r>
            <a:r>
              <a:rPr lang="en-GB" sz="5600" dirty="0"/>
              <a:t>or high </a:t>
            </a:r>
            <a:r>
              <a:rPr lang="en-GB" sz="5600" dirty="0" smtClean="0"/>
              <a:t>relative risk of developing type 2 diabetes.</a:t>
            </a:r>
            <a:endParaRPr lang="en-GB" sz="4400" dirty="0"/>
          </a:p>
          <a:p>
            <a:pPr marL="312738" lvl="1" indent="0">
              <a:buNone/>
            </a:pPr>
            <a:endParaRPr lang="en-GB" sz="5600" dirty="0" smtClean="0"/>
          </a:p>
          <a:p>
            <a:pPr marL="312738" lvl="1" indent="0">
              <a:buNone/>
            </a:pPr>
            <a:r>
              <a:rPr lang="en-GB" sz="5600" dirty="0" smtClean="0"/>
              <a:t>These people are advised to seek advice from their doctor in order for further testing as early diagnosis is critical to the successful managing of the disease.</a:t>
            </a:r>
            <a:endParaRPr lang="en-GB" sz="4800" dirty="0"/>
          </a:p>
        </p:txBody>
      </p:sp>
    </p:spTree>
    <p:extLst>
      <p:ext uri="{BB962C8B-B14F-4D97-AF65-F5344CB8AC3E}">
        <p14:creationId xmlns:p14="http://schemas.microsoft.com/office/powerpoint/2010/main" val="1896920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3" y="1052861"/>
            <a:ext cx="7089520" cy="773719"/>
          </a:xfrm>
        </p:spPr>
        <p:txBody>
          <a:bodyPr/>
          <a:lstStyle/>
          <a:p>
            <a:r>
              <a:rPr lang="en-US" dirty="0" smtClean="0"/>
              <a:t>Feedback from blood glucose testing</a:t>
            </a:r>
            <a:endParaRPr lang="en-US" dirty="0"/>
          </a:p>
        </p:txBody>
      </p:sp>
      <p:sp>
        <p:nvSpPr>
          <p:cNvPr id="6" name="Text Placeholder 5"/>
          <p:cNvSpPr>
            <a:spLocks noGrp="1"/>
          </p:cNvSpPr>
          <p:nvPr>
            <p:ph type="body" sz="quarter" idx="10"/>
          </p:nvPr>
        </p:nvSpPr>
        <p:spPr>
          <a:xfrm>
            <a:off x="0" y="1865682"/>
            <a:ext cx="6431598" cy="885238"/>
          </a:xfrm>
        </p:spPr>
        <p:txBody>
          <a:bodyPr>
            <a:normAutofit fontScale="25000" lnSpcReduction="20000"/>
          </a:bodyPr>
          <a:lstStyle/>
          <a:p>
            <a:pPr marL="312738" lvl="1" indent="0">
              <a:buNone/>
            </a:pPr>
            <a:r>
              <a:rPr lang="en-GB" sz="5600" dirty="0"/>
              <a:t>Blood glucose </a:t>
            </a:r>
            <a:r>
              <a:rPr lang="en-GB" sz="5600" dirty="0" smtClean="0"/>
              <a:t>testing that we </a:t>
            </a:r>
            <a:r>
              <a:rPr lang="en-GB" sz="5600" dirty="0"/>
              <a:t>provided </a:t>
            </a:r>
            <a:r>
              <a:rPr lang="en-GB" sz="5600" dirty="0" smtClean="0"/>
              <a:t>at conferences and bigger sites showed </a:t>
            </a:r>
            <a:r>
              <a:rPr lang="en-GB" sz="5600" dirty="0"/>
              <a:t>15% of participants </a:t>
            </a:r>
            <a:r>
              <a:rPr lang="en-GB" sz="5600" dirty="0" smtClean="0"/>
              <a:t>were advised to seek referral </a:t>
            </a:r>
            <a:r>
              <a:rPr lang="en-GB" sz="5600" dirty="0"/>
              <a:t>to their GP for further testing due to elevated glucose in their </a:t>
            </a:r>
            <a:r>
              <a:rPr lang="en-GB" sz="5600" dirty="0" smtClean="0"/>
              <a:t>blood</a:t>
            </a:r>
            <a:r>
              <a:rPr lang="en-GB" sz="5600" dirty="0"/>
              <a:t>.</a:t>
            </a:r>
          </a:p>
          <a:p>
            <a:pPr marL="312738" lvl="1" indent="0">
              <a:buNone/>
            </a:pPr>
            <a:endParaRPr lang="en-US" sz="5600" i="1" dirty="0" smtClean="0"/>
          </a:p>
          <a:p>
            <a:pPr marL="312738" lvl="1" indent="0">
              <a:buNone/>
            </a:pPr>
            <a:r>
              <a:rPr lang="en-US" sz="5600" i="1" dirty="0" smtClean="0"/>
              <a:t>Thank </a:t>
            </a:r>
            <a:r>
              <a:rPr lang="en-US" sz="5600" i="1" dirty="0"/>
              <a:t>you so much for providing the Wellbeing stand at the Health and Safety Rep's Conference at </a:t>
            </a:r>
            <a:r>
              <a:rPr lang="en-US" sz="5600" i="1" dirty="0" err="1"/>
              <a:t>Edgbaston</a:t>
            </a:r>
            <a:r>
              <a:rPr lang="en-US" sz="5600" i="1" dirty="0"/>
              <a:t>. </a:t>
            </a:r>
            <a:r>
              <a:rPr lang="en-US" sz="5600" i="1" dirty="0" smtClean="0"/>
              <a:t>If </a:t>
            </a:r>
            <a:r>
              <a:rPr lang="en-US" sz="5600" i="1" dirty="0"/>
              <a:t>it wasn't for this, I wouldn't have had a test; and I wouldn't have discovered that I had become Type 2 diabetic. </a:t>
            </a:r>
            <a:endParaRPr lang="en-US" sz="5600" i="1" dirty="0" smtClean="0"/>
          </a:p>
          <a:p>
            <a:pPr marL="312738" lvl="1" indent="0">
              <a:buNone/>
            </a:pPr>
            <a:r>
              <a:rPr lang="en-US" sz="5600" i="1" dirty="0" smtClean="0"/>
              <a:t>I </a:t>
            </a:r>
            <a:r>
              <a:rPr lang="en-US" sz="5600" i="1" dirty="0"/>
              <a:t>had put the symptoms down to shift work and some other problems I am encountering. </a:t>
            </a:r>
            <a:endParaRPr lang="en-US" sz="5600" i="1" dirty="0" smtClean="0"/>
          </a:p>
          <a:p>
            <a:pPr marL="312738" lvl="1" indent="0">
              <a:buNone/>
            </a:pPr>
            <a:endParaRPr lang="en-US" sz="3200" i="1" dirty="0"/>
          </a:p>
          <a:p>
            <a:pPr marL="312738" lvl="1" indent="0">
              <a:buNone/>
            </a:pPr>
            <a:r>
              <a:rPr lang="en-US" sz="5600" i="1" dirty="0" smtClean="0"/>
              <a:t>Further </a:t>
            </a:r>
            <a:r>
              <a:rPr lang="en-US" sz="5600" i="1" dirty="0"/>
              <a:t>investigations at the Hospital have confirmed the diagnosis, and</a:t>
            </a:r>
            <a:r>
              <a:rPr lang="en-US" sz="5600" i="1" dirty="0" smtClean="0"/>
              <a:t>, at </a:t>
            </a:r>
            <a:r>
              <a:rPr lang="en-US" sz="5600" i="1" dirty="0"/>
              <a:t>the moment, I am attempting to control this with diet alone, however, I am not having much joy with this at the moment with blood sugar levels being all over the shop at present. </a:t>
            </a:r>
            <a:endParaRPr lang="en-US" sz="5600" i="1" dirty="0" smtClean="0"/>
          </a:p>
          <a:p>
            <a:pPr marL="312738" lvl="1" indent="0">
              <a:buNone/>
            </a:pPr>
            <a:endParaRPr lang="en-US" sz="3200" i="1" dirty="0"/>
          </a:p>
          <a:p>
            <a:pPr marL="312738" lvl="1" indent="0">
              <a:buNone/>
            </a:pPr>
            <a:r>
              <a:rPr lang="en-US" sz="5600" i="1" dirty="0" smtClean="0"/>
              <a:t>At </a:t>
            </a:r>
            <a:r>
              <a:rPr lang="en-US" sz="5600" i="1" dirty="0"/>
              <a:t>least we know what the problem is, now. Once more, thank you very </a:t>
            </a:r>
            <a:r>
              <a:rPr lang="en-US" sz="5600" i="1" dirty="0" smtClean="0"/>
              <a:t>much</a:t>
            </a:r>
            <a:r>
              <a:rPr lang="en-US" sz="5600" i="1" dirty="0"/>
              <a:t>.</a:t>
            </a:r>
            <a:endParaRPr lang="en-GB" sz="5600" i="1" dirty="0" smtClean="0"/>
          </a:p>
          <a:p>
            <a:pPr marL="312738" lvl="1" indent="0">
              <a:buNone/>
            </a:pPr>
            <a:r>
              <a:rPr lang="en-GB" sz="5600" i="1" dirty="0" smtClean="0"/>
              <a:t>  </a:t>
            </a:r>
            <a:endParaRPr lang="en-GB" sz="5600" i="1" dirty="0"/>
          </a:p>
          <a:p>
            <a:endParaRPr lang="en-GB" sz="4800" dirty="0"/>
          </a:p>
        </p:txBody>
      </p:sp>
      <p:pic>
        <p:nvPicPr>
          <p:cNvPr id="2050" name="Picture 2" descr="Image result for glucose tes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1522" y="2308301"/>
            <a:ext cx="2163337" cy="159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6693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7" name="Picture 9"/>
          <p:cNvPicPr>
            <a:picLocks noGrp="1" noChangeAspect="1" noChangeArrowheads="1"/>
          </p:cNvPicPr>
          <p:nvPr>
            <p:ph type="pic" sz="quarter" idx="11"/>
          </p:nvPr>
        </p:nvPicPr>
        <p:blipFill>
          <a:blip r:embed="rId3">
            <a:extLst>
              <a:ext uri="{28A0092B-C50C-407E-A947-70E740481C1C}">
                <a14:useLocalDpi xmlns:a14="http://schemas.microsoft.com/office/drawing/2010/main" val="0"/>
              </a:ext>
            </a:extLst>
          </a:blip>
          <a:srcRect t="1716" b="1716"/>
          <a:stretch>
            <a:fillRect/>
          </a:stretch>
        </p:blipFill>
        <p:spPr bwMode="auto">
          <a:xfrm>
            <a:off x="5709425" y="1839661"/>
            <a:ext cx="3330614" cy="2665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The future</a:t>
            </a:r>
            <a:endParaRPr lang="en-US" dirty="0"/>
          </a:p>
        </p:txBody>
      </p:sp>
      <p:sp>
        <p:nvSpPr>
          <p:cNvPr id="6" name="Text Placeholder 5"/>
          <p:cNvSpPr>
            <a:spLocks noGrp="1"/>
          </p:cNvSpPr>
          <p:nvPr>
            <p:ph type="body" sz="quarter" idx="10"/>
          </p:nvPr>
        </p:nvSpPr>
        <p:spPr>
          <a:xfrm>
            <a:off x="348343" y="1694696"/>
            <a:ext cx="6353540" cy="885238"/>
          </a:xfrm>
        </p:spPr>
        <p:txBody>
          <a:bodyPr>
            <a:normAutofit fontScale="92500" lnSpcReduction="10000"/>
          </a:bodyPr>
          <a:lstStyle/>
          <a:p>
            <a:pPr>
              <a:lnSpc>
                <a:spcPct val="120000"/>
              </a:lnSpc>
              <a:spcBef>
                <a:spcPts val="0"/>
              </a:spcBef>
            </a:pPr>
            <a:endParaRPr lang="en-GB" sz="5600" dirty="0"/>
          </a:p>
          <a:p>
            <a:pPr lvl="0">
              <a:lnSpc>
                <a:spcPct val="120000"/>
              </a:lnSpc>
              <a:spcBef>
                <a:spcPts val="0"/>
              </a:spcBef>
            </a:pPr>
            <a:endParaRPr lang="en-US" sz="3600" dirty="0" smtClean="0"/>
          </a:p>
          <a:p>
            <a:endParaRPr lang="en-US" sz="3600" dirty="0"/>
          </a:p>
          <a:p>
            <a:endParaRPr lang="en-US" sz="3600" dirty="0" smtClean="0"/>
          </a:p>
          <a:p>
            <a:endParaRPr lang="en-US" dirty="0"/>
          </a:p>
          <a:p>
            <a:endParaRPr lang="en-US" dirty="0"/>
          </a:p>
        </p:txBody>
      </p:sp>
      <p:sp>
        <p:nvSpPr>
          <p:cNvPr id="3" name="AutoShape 2" descr="Image result for active for wor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Text Placeholder 5"/>
          <p:cNvSpPr txBox="1">
            <a:spLocks/>
          </p:cNvSpPr>
          <p:nvPr/>
        </p:nvSpPr>
        <p:spPr>
          <a:xfrm>
            <a:off x="155575" y="1848010"/>
            <a:ext cx="6431598" cy="885238"/>
          </a:xfrm>
          <a:prstGeom prst="rect">
            <a:avLst/>
          </a:prstGeom>
        </p:spPr>
        <p:txBody>
          <a:bodyPr vert="horz" lIns="0" tIns="0" rIns="0" bIns="0" rtlCol="0" anchor="t">
            <a:normAutofit fontScale="25000" lnSpcReduction="20000"/>
          </a:bodyPr>
          <a:lstStyle>
            <a:lvl1pPr marL="0" indent="0" algn="l" defTabSz="457200" rtl="0" eaLnBrk="1" latinLnBrk="0" hangingPunct="1">
              <a:lnSpc>
                <a:spcPct val="100000"/>
              </a:lnSpc>
              <a:spcBef>
                <a:spcPct val="20000"/>
              </a:spcBef>
              <a:buFont typeface="Arial"/>
              <a:buNone/>
              <a:tabLst/>
              <a:defRPr sz="1600" kern="1200" spc="-30">
                <a:solidFill>
                  <a:schemeClr val="tx1"/>
                </a:solidFill>
                <a:latin typeface="+mn-lt"/>
                <a:ea typeface="+mn-ea"/>
                <a:cs typeface="+mn-cs"/>
              </a:defRPr>
            </a:lvl1pPr>
            <a:lvl2pPr marL="671513" indent="-358775" algn="l" defTabSz="457200" rtl="0" eaLnBrk="1" latinLnBrk="0" hangingPunct="1">
              <a:spcBef>
                <a:spcPct val="20000"/>
              </a:spcBef>
              <a:buFont typeface="Arial"/>
              <a:buChar char="–"/>
              <a:tabLst/>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12738" lvl="1" indent="0">
              <a:buFont typeface="Arial"/>
              <a:buNone/>
            </a:pPr>
            <a:r>
              <a:rPr lang="en-GB" sz="5600" dirty="0" smtClean="0"/>
              <a:t>Development of Wellbeing principles to improve behaviours around</a:t>
            </a:r>
          </a:p>
          <a:p>
            <a:pPr marL="312738" lvl="1" indent="0">
              <a:buFont typeface="Arial"/>
              <a:buNone/>
            </a:pPr>
            <a:r>
              <a:rPr lang="en-GB" sz="5600" dirty="0" smtClean="0"/>
              <a:t>the business. E.g. reduction of time sat sedentary (walking meetings, being active at lunch, posture) </a:t>
            </a:r>
          </a:p>
          <a:p>
            <a:pPr marL="312738" lvl="1" indent="0">
              <a:buFont typeface="Arial"/>
              <a:buNone/>
            </a:pPr>
            <a:endParaRPr lang="en-GB" sz="5600" dirty="0"/>
          </a:p>
          <a:p>
            <a:pPr marL="312738" lvl="1" indent="0">
              <a:buFont typeface="Arial"/>
              <a:buNone/>
            </a:pPr>
            <a:r>
              <a:rPr lang="en-GB" sz="5600" dirty="0" smtClean="0"/>
              <a:t>Use of wearable fitness technology to support increased physical activity</a:t>
            </a:r>
          </a:p>
          <a:p>
            <a:pPr marL="312738" lvl="1" indent="0">
              <a:buFont typeface="Arial"/>
              <a:buNone/>
            </a:pPr>
            <a:endParaRPr lang="en-GB" sz="5600" dirty="0"/>
          </a:p>
          <a:p>
            <a:pPr marL="312738" lvl="1" indent="0">
              <a:buFont typeface="Arial"/>
              <a:buNone/>
            </a:pPr>
            <a:r>
              <a:rPr lang="en-GB" sz="5600" dirty="0" smtClean="0"/>
              <a:t>Weight management programme</a:t>
            </a:r>
          </a:p>
          <a:p>
            <a:pPr marL="312738" lvl="1" indent="0">
              <a:buFont typeface="Arial"/>
              <a:buNone/>
            </a:pPr>
            <a:endParaRPr lang="en-GB" sz="5600" dirty="0"/>
          </a:p>
          <a:p>
            <a:pPr marL="312738" lvl="1" indent="0">
              <a:buFont typeface="Arial"/>
              <a:buNone/>
            </a:pPr>
            <a:r>
              <a:rPr lang="en-GB" sz="5600" dirty="0" smtClean="0"/>
              <a:t>Working with our catering suppliers to improve the healthiness of the food sold at catered sites and at external conferences!</a:t>
            </a:r>
          </a:p>
          <a:p>
            <a:pPr marL="312738" lvl="1" indent="0">
              <a:buNone/>
            </a:pPr>
            <a:endParaRPr lang="en-GB" sz="5600" dirty="0"/>
          </a:p>
          <a:p>
            <a:pPr marL="312738" lvl="1" indent="0">
              <a:buNone/>
            </a:pPr>
            <a:r>
              <a:rPr lang="en-GB" sz="5600" dirty="0"/>
              <a:t>Continued </a:t>
            </a:r>
            <a:r>
              <a:rPr lang="en-GB" sz="5600"/>
              <a:t>exposure </a:t>
            </a:r>
            <a:r>
              <a:rPr lang="en-GB" sz="5600" smtClean="0"/>
              <a:t>about </a:t>
            </a:r>
            <a:r>
              <a:rPr lang="en-GB" sz="5600" dirty="0"/>
              <a:t>the disease – health success </a:t>
            </a:r>
            <a:r>
              <a:rPr lang="en-GB" sz="5600" dirty="0" smtClean="0"/>
              <a:t>stories:</a:t>
            </a:r>
          </a:p>
          <a:p>
            <a:pPr marL="312738" lvl="1" indent="0">
              <a:buNone/>
            </a:pPr>
            <a:r>
              <a:rPr lang="en-GB" sz="4800" u="sng" dirty="0">
                <a:solidFill>
                  <a:srgbClr val="000000"/>
                </a:solidFill>
                <a:latin typeface="Calibri"/>
                <a:ea typeface="Times New Roman"/>
                <a:cs typeface="Times New Roman"/>
              </a:rPr>
              <a:t>http://players.brightcove.net/867903724001/default_default/index.html?videoId=5107784653001</a:t>
            </a:r>
            <a:endParaRPr lang="en-GB" sz="4000" dirty="0" smtClean="0"/>
          </a:p>
          <a:p>
            <a:pPr marL="312738" lvl="1" indent="0">
              <a:buFont typeface="Arial"/>
              <a:buNone/>
            </a:pPr>
            <a:endParaRPr lang="en-GB" sz="5600" dirty="0" smtClean="0"/>
          </a:p>
          <a:p>
            <a:pPr marL="312738" lvl="1" indent="0">
              <a:buFont typeface="Arial"/>
              <a:buNone/>
            </a:pPr>
            <a:r>
              <a:rPr lang="en-GB" sz="5600" dirty="0" smtClean="0"/>
              <a:t>  </a:t>
            </a:r>
            <a:endParaRPr lang="en-GB" sz="4400" dirty="0" smtClean="0"/>
          </a:p>
          <a:p>
            <a:endParaRPr lang="en-GB" sz="4800" dirty="0"/>
          </a:p>
        </p:txBody>
      </p:sp>
    </p:spTree>
    <p:extLst>
      <p:ext uri="{BB962C8B-B14F-4D97-AF65-F5344CB8AC3E}">
        <p14:creationId xmlns:p14="http://schemas.microsoft.com/office/powerpoint/2010/main" val="3313384829"/>
      </p:ext>
    </p:extLst>
  </p:cSld>
  <p:clrMapOvr>
    <a:masterClrMapping/>
  </p:clrMapOvr>
</p:sld>
</file>

<file path=ppt/theme/theme1.xml><?xml version="1.0" encoding="utf-8"?>
<a:theme xmlns:a="http://schemas.openxmlformats.org/drawingml/2006/main" name="SSR_Powerpoint_template_16x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NG SSR Master Template 16x9 " id="{20BA0EB8-3579-2B40-B1C7-61812F37A203}" vid="{8DB20111-F583-AE44-8BD0-FD1CD79E3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7D93C454DF0D4188C879F7B332DF8B" ma:contentTypeVersion="0" ma:contentTypeDescription="Create a new document." ma:contentTypeScope="" ma:versionID="52abe579b393aac0ed283e7393751b2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7A711D-8A2A-4D93-9D5F-9F7A7F03B4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A4F0786-84E9-4BB8-B6DF-F2C00E512014}">
  <ds:schemaRefs>
    <ds:schemaRef ds:uri="http://schemas.microsoft.com/sharepoint/v3/contenttype/forms"/>
  </ds:schemaRefs>
</ds:datastoreItem>
</file>

<file path=customXml/itemProps3.xml><?xml version="1.0" encoding="utf-8"?>
<ds:datastoreItem xmlns:ds="http://schemas.openxmlformats.org/officeDocument/2006/customXml" ds:itemID="{A1D196E4-7E1C-4931-8EC4-8CAD59BECE45}">
  <ds:schemaRefs>
    <ds:schemaRef ds:uri="http://purl.org/dc/term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SSR_Powerpoint_template_16x9</Template>
  <TotalTime>198</TotalTime>
  <Words>955</Words>
  <Application>Microsoft Office PowerPoint</Application>
  <PresentationFormat>On-screen Show (16:9)</PresentationFormat>
  <Paragraphs>100</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SSR_Powerpoint_template_16x9</vt:lpstr>
      <vt:lpstr>Type 2 Diabetes campaign - 2016</vt:lpstr>
      <vt:lpstr>   </vt:lpstr>
      <vt:lpstr>The case for raising awareness</vt:lpstr>
      <vt:lpstr>Our staff at risk</vt:lpstr>
      <vt:lpstr>Campaign Aims</vt:lpstr>
      <vt:lpstr>Results from the campaign</vt:lpstr>
      <vt:lpstr>Feedback from blood glucose testing</vt:lpstr>
      <vt:lpstr>The future</vt:lpstr>
    </vt:vector>
  </TitlesOfParts>
  <Company>National 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National Grid</dc:creator>
  <cp:lastModifiedBy>National Grid</cp:lastModifiedBy>
  <cp:revision>15</cp:revision>
  <dcterms:created xsi:type="dcterms:W3CDTF">2016-09-28T10:07:53Z</dcterms:created>
  <dcterms:modified xsi:type="dcterms:W3CDTF">2017-02-13T11:31:57Z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0x010100A87D93C454DF0D4188C879F7B332DF8B</vt:lpwstr>
  </property>
  <property fmtid="{D5CDD505-2E9C-101B-9397-08002B2CF9AE}" pid="3" name="_AdHocReviewCycleID">
    <vt:i4>30907559</vt:i4>
  </property>
  <property fmtid="{D5CDD505-2E9C-101B-9397-08002B2CF9AE}" pid="4" name="_NewReviewCycle">
    <vt:lpwstr/>
  </property>
  <property fmtid="{D5CDD505-2E9C-101B-9397-08002B2CF9AE}" pid="5" name="_EmailSubject">
    <vt:lpwstr>EXT || ENA Occupational Health Committee </vt:lpwstr>
  </property>
  <property fmtid="{D5CDD505-2E9C-101B-9397-08002B2CF9AE}" pid="6" name="_AuthorEmail">
    <vt:lpwstr>andy.r.buxton@nationalgrid.com</vt:lpwstr>
  </property>
  <property fmtid="{D5CDD505-2E9C-101B-9397-08002B2CF9AE}" pid="7" name="_AuthorEmailDisplayName">
    <vt:lpwstr>Buxton, Andy R -Warwick</vt:lpwstr>
  </property>
  <property fmtid="{D5CDD505-2E9C-101B-9397-08002B2CF9AE}" pid="8" name="_PreviousAdHocReviewCycleID">
    <vt:i4>-642603231</vt:i4>
  </property>
</Properties>
</file>