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5" r:id="rId3"/>
    <p:sldMasterId id="2147483654" r:id="rId4"/>
  </p:sldMasterIdLst>
  <p:sldIdLst>
    <p:sldId id="314" r:id="rId5"/>
    <p:sldId id="302" r:id="rId6"/>
    <p:sldId id="318" r:id="rId7"/>
    <p:sldId id="319" r:id="rId8"/>
    <p:sldId id="320" r:id="rId9"/>
    <p:sldId id="317" r:id="rId10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7"/>
    <a:srgbClr val="C21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87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woos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63500"/>
            <a:ext cx="9313863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852738"/>
            <a:ext cx="4752975" cy="11826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4752975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66EBDF-89E3-4A8C-8E35-A1B043300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01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E6FB-FD09-44F4-BAC8-76DB943069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484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401638"/>
            <a:ext cx="2057400" cy="518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01638"/>
            <a:ext cx="6019800" cy="518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0CF6-7049-4C7C-9C35-FDFF1B5FD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667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woos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2413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2852738"/>
            <a:ext cx="4464050" cy="11826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005263"/>
            <a:ext cx="4464050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89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EFDFF-B5FA-4F8B-AEB1-25B78124B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35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6A1B-17D4-4754-BE42-B122AFEAD7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296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7FD60-6006-43FD-BD82-52558FC2D6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628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F64C-9CC1-459F-89DC-70BB89FB6B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809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FDF7F-C173-4FDA-8838-42A71A9C42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614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02807-1FC1-4FDD-8240-38BB45E610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15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5232-F675-4364-ABCC-89603B6338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06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CA86-52A1-42D1-A843-12CF57C07F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451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ADF1-57E3-41E5-9AE4-6745F2D6EA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103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2DE7-E562-4F19-977A-C1494E0310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23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401638"/>
            <a:ext cx="2057400" cy="518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01638"/>
            <a:ext cx="6019800" cy="518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F993-679D-40D9-88A1-8617559B12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7351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1438-C416-4D9F-BC4E-571FC976B7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25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5F856-0BDF-47D9-95FE-D133FB1515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207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6DC72-9E08-46B1-9214-E38BE870A8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83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4A7B5-7071-4BD7-B742-42E67AD0D7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981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2820B-B579-49A2-BC55-D4999335DC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554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39E2-0A20-42AC-AA9D-9F623B634C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654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8940-FBAA-4716-943A-7F669F17CA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933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2E71-1985-459A-B54D-21FB2FB640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765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B250-D50C-4DE5-B5BD-6D037272B9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942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869E-DD76-4523-8B02-9B3932B837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3467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1AB2-39CC-49CF-B4D2-80B24A19A1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69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975"/>
            <a:ext cx="2057400" cy="492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19800" cy="4929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9EA3-F07B-458B-B97E-52CB8B2B03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2875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B9941-C64F-4092-9112-4F73FB5AFF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0433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A1EAD-A33A-4569-BCF8-A50CAA6B64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2051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2D40-240C-4A35-99D0-DC7ECD028D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83801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2EB4D-420F-4FE4-A2B3-EA8AB0D8AB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7004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1573-6CB4-41BB-B1D4-D9BFACB90B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18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B00F-4BBB-4C51-B033-736D83FF6E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70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D6C8-A391-492E-B382-59CA7CE357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25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3733-964F-432D-9172-986C9A24B2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809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24E4-3BAD-4E9F-AD4B-919F53582B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464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0EAC-931E-4594-BFBE-6DF38B0776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137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B7B3-46DA-4553-B5F7-9E3226F7A4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8072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96975"/>
            <a:ext cx="2057400" cy="492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19800" cy="4929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C6A2-7C14-4CA4-BC7E-67A799DEAD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53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51776-7999-4E3F-B9B0-F06280F0A9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88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EB28-1935-4AC3-BBE2-70EF3F981B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99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EEB9-B084-4779-9624-B525890AEF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69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5F9B-4ADC-4D62-9115-EBF77EDF6C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3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CE89-9A5B-4F5F-9834-5AF6402D16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291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1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2296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245225"/>
            <a:ext cx="730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687"/>
                </a:solidFill>
              </a:defRPr>
            </a:lvl1pPr>
          </a:lstStyle>
          <a:p>
            <a:pPr>
              <a:defRPr/>
            </a:pPr>
            <a:fld id="{49305807-CEEB-4B1E-94E3-0F134F8335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9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1" b="34410"/>
          <a:stretch>
            <a:fillRect/>
          </a:stretch>
        </p:blipFill>
        <p:spPr bwMode="auto">
          <a:xfrm>
            <a:off x="539750" y="5805488"/>
            <a:ext cx="10525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468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200" b="1">
          <a:solidFill>
            <a:srgbClr val="00468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468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200" b="1">
          <a:solidFill>
            <a:srgbClr val="00468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401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2296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245225"/>
            <a:ext cx="730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687"/>
                </a:solidFill>
              </a:defRPr>
            </a:lvl1pPr>
          </a:lstStyle>
          <a:p>
            <a:pPr>
              <a:defRPr/>
            </a:pPr>
            <a:fld id="{CDA9BB8F-A97B-4064-86B3-008FD0740C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1" b="34410"/>
          <a:stretch>
            <a:fillRect/>
          </a:stretch>
        </p:blipFill>
        <p:spPr bwMode="auto">
          <a:xfrm>
            <a:off x="539750" y="5805488"/>
            <a:ext cx="10525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rgbClr val="004687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200" b="1">
          <a:solidFill>
            <a:srgbClr val="00468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468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200" b="1">
          <a:solidFill>
            <a:srgbClr val="00468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468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200" b="1">
          <a:solidFill>
            <a:srgbClr val="00468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0825" cy="68548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D5EC4D-C1E4-4831-85C0-4F914005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96975"/>
            <a:ext cx="5256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-8745" b="22433"/>
          <a:stretch>
            <a:fillRect/>
          </a:stretch>
        </p:blipFill>
        <p:spPr bwMode="auto">
          <a:xfrm>
            <a:off x="468313" y="5734050"/>
            <a:ext cx="11239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800" b="1">
          <a:solidFill>
            <a:schemeClr val="hlink"/>
          </a:solidFill>
          <a:latin typeface="+mn-lt"/>
          <a:ea typeface="+mn-ea"/>
          <a:cs typeface="+mn-cs"/>
        </a:defRPr>
      </a:lvl1pPr>
      <a:lvl2pPr marL="542925" indent="-363538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hlink"/>
          </a:solidFill>
          <a:latin typeface="Arial" charset="0"/>
          <a:cs typeface="+mn-cs"/>
        </a:defRPr>
      </a:lvl2pPr>
      <a:lvl3pPr marL="1069975" indent="-347663" algn="l" rtl="0" eaLnBrk="0" fontAlgn="base" hangingPunct="0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3pPr>
      <a:lvl4pPr marL="1611313" indent="-361950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hlink"/>
          </a:solidFill>
          <a:latin typeface="Arial" charset="0"/>
          <a:cs typeface="+mn-cs"/>
        </a:defRPr>
      </a:lvl4pPr>
      <a:lvl5pPr marL="2154238" indent="-363538" algn="l" rtl="0" eaLnBrk="0" fontAlgn="base" hangingPunct="0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hlink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spect="1" noChangeArrowheads="1"/>
          </p:cNvSpPr>
          <p:nvPr/>
        </p:nvSpPr>
        <p:spPr bwMode="auto">
          <a:xfrm>
            <a:off x="0" y="0"/>
            <a:ext cx="9140825" cy="68548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76078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0650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083F2-B1F9-4637-A6FA-741B04D028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96975"/>
            <a:ext cx="5256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4" t="-8745" b="22433"/>
          <a:stretch>
            <a:fillRect/>
          </a:stretch>
        </p:blipFill>
        <p:spPr bwMode="auto">
          <a:xfrm>
            <a:off x="468313" y="5734050"/>
            <a:ext cx="11239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8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363538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Arial" charset="0"/>
          <a:cs typeface="+mn-cs"/>
        </a:defRPr>
      </a:lvl2pPr>
      <a:lvl3pPr marL="1069975" indent="-347663" algn="l" rtl="0" eaLnBrk="0" fontAlgn="base" hangingPunct="0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3pPr>
      <a:lvl4pPr marL="1611313" indent="-361950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Arial" charset="0"/>
          <a:cs typeface="+mn-cs"/>
        </a:defRPr>
      </a:lvl4pPr>
      <a:lvl5pPr marL="2154238" indent="-363538" algn="l" rtl="0" eaLnBrk="0" fontAlgn="base" hangingPunct="0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5pPr>
      <a:lvl6pPr marL="26114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6pPr>
      <a:lvl7pPr marL="30686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7pPr>
      <a:lvl8pPr marL="35258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8pPr>
      <a:lvl9pPr marL="3983038" indent="-363538" algn="l" rtl="0" fontAlgn="base">
        <a:spcBef>
          <a:spcPct val="20000"/>
        </a:spcBef>
        <a:spcAft>
          <a:spcPct val="0"/>
        </a:spcAft>
        <a:buChar char="•"/>
        <a:defRPr sz="8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elb96870.blogspot.com/2010/09/psaposterdesignidea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elb96870.blogspot.com/2010/09/psaposterdesignidea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http://www.clipartbest.com/cliparts/yik/gBB/yikgBBEkT.png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://elb96870.blogspot.com/2010/09/psaposterdesignideas.html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g-ec2.images-amazon.com/images/G/31/misc/B00F38B3NW.02.jp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image" Target="http://images.sharefaith.com/images/3/1190918393345_168/img_mouseover3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elb96870.blogspot.com/2010/09/psaposterdesignideas.html" TargetMode="External"/><Relationship Id="rId7" Type="http://schemas.openxmlformats.org/officeDocument/2006/relationships/image" Target="http://www.tanita.asia/uploads/pics/Visceral_Fat_Rating_ICON_03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elb96870.blogspot.com/2010/09/psaposterdesignideas.html" TargetMode="Externa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84710"/>
            <a:ext cx="8229600" cy="648621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Kn</a:t>
            </a:r>
            <a:r>
              <a:rPr lang="en-GB" altLang="en-US" dirty="0" smtClean="0"/>
              <a:t>  w your numbers – Conditions of use        </a:t>
            </a:r>
          </a:p>
        </p:txBody>
      </p:sp>
      <p:sp>
        <p:nvSpPr>
          <p:cNvPr id="3" name="AutoShape 6" descr="data:image/jpeg;base64,/9j/4AAQSkZJRgABAQAAAQABAAD/2wBDAAoHBwgHBgoICAgLCgoLDhgQDg0NDh0VFhEYIx8lJCIfIiEmKzcvJik0KSEiMEExNDk7Pj4+JS5ESUM8SDc9Pjv/2wBDAQoLCw4NDhwQEBw7KCIoOzs7Ozs7Ozs7Ozs7Ozs7Ozs7Ozs7Ozs7Ozs7Ozs7Ozs7Ozs7Ozs7Ozs7Ozs7Ozs7Ozv/wAARCAEsASYDASIAAhEBAxEB/8QAHAAAAQUBAQEAAAAAAAAAAAAAAAECBAUGAwcI/8QASBAAAQMCBAMEBwUGAgcJAAAAAQACAwQRBRIhMQZBURMiYXEUMoGRobHBI0JSYtEHFUNy4fAkMxY0gpKTovEXJjVjc4OywuL/xAAZAQEBAQEBAQAAAAAAAAAAAAAAAQIDBAX/xAAfEQEBAQEAAwEAAwEAAAAAAAAAARECAxIhMQRBYRP/2gAMAwEAAhEDEQA/APZkIQgEIQgEIQgEIQgEISIFQkQgVCRGYdUCoTc7RzC4y11JAbS1MMf8zwEEhCr3Y7hTN8Rpv+KFxfxPgzN8QiP8tz8kFshUT+MsEaNKsu8o3fouD+OsIbt27/5Y/wBSg0iFlJP2gYc0fZ01S48rho+qiv8A2htB7mHE+Jl/org2qFhXftCmPqYez2yH9FHk4/xI+pTU7fMOP1TKPQULzh3HGMO27Fvkz9SuLuMcccLiqaPARt/RMHpt0XC8sfxRjknrV79fwtaPkFHfjOLSetiNT7JSEwet5h1SGRg3cB5lePur69+9ZUHzld+q4PfLJq+RzvN11cHsD8Qo4zZ9XC3zkAXB+O4VGLuxGm/4oK8ksR4BBbumD1R3FOCt3r4z5An6Lk/jDA2Af43Nfk2Nx+i8wDTqmgZZHX6KYj2aCriqYmSxODmSNDmnqDsuyxfC+IudRwxE+pdvuNlsonZmAqKehCEAhCEAhCEAhCEAhCEFbj2JOwvCZqpljI0AMB/ETYLFf6eYs0FpjpnH8WQ/qr7jyTLhMbRznaPgVgCGgkrUgvJONcbkHdkjj/ljH1uo0nE+NyDWukH8oDfkq0FtroJbZXESn4xi0nr4hUn/AN0hcTV1khOaqmPiXkrmXAIDroFL5XCxkcfNxTQ1xN7p1/AJA653VCZDexQGEa3T/JJmsUCZbFGTTZGbVFzqgAy6UNFkgJF0X08CgXK0W0QQASi+m6TmUDi0EIIG4SXsg80BYXRYI3NrpL7IFIHJIALCwS3CS+iAt4IdsfFBN01xQLy6Jj9JHeSduNExw+1dbooL/hSYEvb+CUt+R+q9GpTeELy3hKS1XWN6Tg+9oXp9CbwhYVKQhCAQhCAQhCAQhIXBouTYeKBUKrquI8IpCWzV8WYbtYcxHuuqqbj/AAqNxEcdRJbmGAA+8oOXH/8A4XD/AOu35FYIkglX/EnFUON0gp46Z8eV4fmc4cvBZsyXNyQrLIY63PVBcbrj2viEdqeoV9oY6k6JzL7rgJNeSd2hCe0MSOW6Ggg+C4CpLdwCu8UzXx5rDX5qyyhTskKUu00SFyqGkIHklJRubbIBKElvBHMoF5IIKW/gk5oDU80HZH3kl9QgXcJEeSLhAX0RdNRdAXQSEhR5oHNTH6Sk7AtTwub9ZP8AZUE3hV1sVrm/mjP/ACr1PDjeALyfhp1sdrh+WI/Ar1XCzeAeSwqwQhCAQhCAXGpq4KSF01RK2KNu7nGyg43jtNg1Pmk78rx9nEDqfHwC8wxviCpxGYyVMt7eqweqzyCDXYtx8yMujw6EOt/Fl0Hsb+qx2I8RVteSaqrkkF/VvZo9g0VdDT1mIHMwZIz99306q0peH4RYyB0zurtB7lFVHpj5XWiY556NF12ZR4hL/CyA83OAWspsHdYNZGGjo0WVlBgLjuFcNef1VBW00XaOdGRe2hKhufK31nNHtWy46oThnDr6hu4kaPevMvSZZ9STqmQ1avrMnrPHsTP3nGN3fBV7YJZeRUiPC5HK5E1IGKxX1f8AArr+84j/ABG/7y5R4KXb3UuLAoj6wT1NcvTmuNmuDj0BurGDOyJodo46kdF2p6CGnHdaAV6NgXC1JBh8ctRA2SokaHOLxfLfkEzB521zrJw1XpFTwphs970zWHqzu/JU9VwOBrT1Dm+Dxda0ZE2sgDmrep4XxOnvaISt6sP0KrJaaWA2mifGfzNIV1DBsgIdrpdKEAjmlSKhvik8U8+STkoG7aII0TrapLaoE22SWPtTre9JZAluqB47o5IKACY//MH8pTxdMk/zW36FA/hw/wDeOsHWONesYSfsB5Lx/Bqgw8XGMnSaED2j/oV69g77wjyXNVohCEAoOLYnFhVC+pl1toxvNzuQU0my864yxb0qvfG132VNdjfF33j9PYgzuNYtNVVEk88maR51PTwHguOG4U6pcKiqaSDqyM/Mrlh9KcQrjJILxRHb8R6LcYVhhlcCRopFcKHCny27unRaKjwRjQC5qs6SiZCwaKYAAqiLFQRsGwXdsTW7BdEIMX+02nE/C0jAP4rPmvLabDWtA7q9f47Zn4flH52H4hed5ANPBagiw0LQBcBS207W8tF0AsE6y1iOYYBoAnhqUJb6KifglCa/FoICAWZszweg1/p7V6PVYhDh8BkmNmNWa4IorRTVzm6uORh8Nz9Pcp+KkVGJwQXBbFd7mnnb+pC59VU6DiGinjEjhLEwmwdJGQD7VOhqaapF4Zo5P5XAqk8lyfSQSOLnxjMd3Dun4KDRuhY7ko82Hwyts9jXDoQqaP0ynt6PXSWH3ZQHhSGYzXQf6zRtlaBcugd9Dr7k0cKzhLD5ySIuzcebDZUlXwZPFrTTB46PFviFrIMfw+dwY6UwyfglaWkKe0xytzMLXDqDdXR5ZU4RX0l+1p32H3mi4+Cgk6kc168+mY8bBVlbw9Q1dzJTtLvxAWPvV9h5mkOy1tbwVa5pJiPyvFx71Q1eCYhR37Snc5o+8zvBa2IgX1SDxQenPxRzQBI2SI9qQ3OnJAJN9kFB3sgL+Ka/12+RTr8015s5vkUFdE7JxZSOGndb8yF6/gUt4gF4pihLcTa4EgiC4I39Zeg/s6xuorMKaKxxdLG7LnO7m8iVzV6QhMjfnYCEIOGJ1QosOnqLgGOMkX620+K8exiYhlibm1yepXpnGUhZgb2fje0fG/0XmGIAS10UZ1DpGg+9SrF5gGH5IIo7a7u8yvQcMpGxRA2WcwGnDnA2WxiaGsAVQ8CyVCEAhCS9kGc43F+Hp/At/wDkF5zoCtrxnxBQS0UuHQS9tMbZizVrLEXueqxDToFqDs3a/VOJTGus0JC4LSH3slaC4gN3K5hyteG6T07GoGEXbGe0d5Db42Qb/CqQYfhUFPa2Rgzee5+qqInCeuqKhwuQcgPTmforuvk7KikI3tYe1UlEAKUOP3yXe86fCy51UlLdMujMojol+S5Z1XYxDLUxwFkIqY45c0tOXACQWI56aEg2PRBZzQRVEeSWNsjb3s4XF1FGHiF5fS1E9O4/gfce43WYNRi+Gks7Z1MxgcWRuAewMAe8i53sCxuhHRWVPxXGZg2rjZEw3GcPuQWtu67d7XBF9dQrhq8jxLGaTKHtirWDQkdx3uOnxUuDiaic7s6pslK+9rStsCfA8/Yq6lxGmrATFJYh2Use0tcDvYg67arq8NeC1zQQdwRuorQxyQ1DM0b2vHVpumvpmPGoCyjqCNkhkpZJKZ55xOsPdspEWL4vRutI2OsiA3Hdf7v6ponV/DtFW3MsDS4/eGh96zdfwVKy7qSa4/BJ+q09JxLQVDxFMXU0x+5KLFWjTHM0OY4OB2IN1ZR5JV4dWUJPpMD2Afetce9RNbXK9hlo45GkFoIPUKhxHhGhqbvZH2L+senw2WtHniQ8zdXlfwrX0hLogJ2D8Oh9ypHsfG8ska5rhu12hCuoBqAmSHvt9qW+uyZIe+y2iCrrIe2xqCOwOeO1j/Mttw7SmkOVthcjRo0A5BY8i/EdFfmP/svTcDo2us4hYVpqEnsBfohd4mBjAAhBQ8ZNLsEkP4XNPxC8zqrCthkOwkaT7163jlN6Vh08Nrl7CB5ryWrZnj10I0KlWPROHwLBahuyxfCtWJ6aJ/MjXz5rZsN2gqochC4VlXDQ0slTUPDIoxdxKArKynoaZ9RUytiiYLlzl5nxNx1UYhmgpHOpqXY2Nnv8zyHgFW8UcUT4zUlziWU7D9lFfbxPUqlocKqMVd2khMdPffm7yUUymru2qywXtlOqsmu7o15K0jwWKCjeyngDe7va5J81UR3yZdrGy1Edc+gsjN1TdboAK0joCttwJR5aeeucNZHZG+Q3+J+Cw4ve269Xwaj9AwinpyLOawZvPc/FSqj4/OY6UNbqdXD2bKK2zGNYNmgD3IxmTtK1kYOzmj3d4/JcS/qVzHYvXKWdrYXSC7soJ7ut/wBVzltJG6MkgOBFwdRdVjsPmp3F1JMY2k5ixun3rnw2JHu6IjrFi0rIgZY3SkMLi5oAFgSCflb+hVXxfjtZSYbRsw+U09TWS2DiASxoF3dQeSly1NQxzWVkIcHfhdYuObu2PI6bX3csrxLMybidtNFpFh9MGBo2Dna/KyJfxKpeLcYpoxFWw0+JRbOIHZyOHl6p9wU6LHuHMSHZySPwupcC0CZuSxzh9wdWnvC+/XqszNM2GF8rzZrAXH2KFhlS/EqaWSeNuQvIaCOSazOnoNThEs/b1bpIq98kTsoyhoLyAGkDYAAdb6laCH7KBkbnl5Y0AucdTYbleMwYyzCayWGlqqnDXtfciJ143HqW6j4LTUXGuJdiW1dPTYlA4WL4T2bvG4Nwfgmta17MciMro3RPuajsYwzUu0BzeA1PuUuKtp6ht4pmuvy2O9tvMFZmhx3h+sq+1jqXUFVlP2dQ3s9XEZiL6E6W0KnxYc5tNBRlkUkGcyPmYe9mzXBHwF73RVzNHHM0skY17ehF1GZDUUb+0oKuSD/yyc7D7Dr8VV1GMTx4qe8Y6dpyFrmklxB1NrX1JAG17c1ObitJJGXh50F8lu8RcjQc7kadUFrBxTVUtm4jSF7QNZoO8PaN/gr2ixegxJgdTVDH35X1WVJzDTmOaizUcMkhlDTHKf4kZyu943TVbx8LHjZVlfgVJXMImga7obaj2qhpcYxigdbtG1sIPqyd14HnsfgrzD+KKCteIpHGnnP8OUZT/VXRl8R4JkjJfRS3H4JPoVlq+jq6GVjamB8ZudSND7V7PlZI24sQeiiVOHw1EbmSRte1wsQ4XBWto8RaS7iGhPiPmvWOH/VCoMd4Tw+mqY6+BzoZITfIDdpHkr7h9wLBqoNMNkIGyEHKpZniIXlnEVCaLFJW2PZykvb9QvWHC4ssrxThHptMcotI3Vh8VKsZHhnERQ1/o8htHKbtPR39V6fRzCSIWK8Zka5rix4LXtNiOYK2fCnEwfko6t9pho1x+/8A1SDeLzf9o2OOfVNwuJ9o4gHSAc3Eae4fNehtma6PMCvCcerH1uOVkpN80zj7L6JUNw6iOJVln37JmrvHwW6w3DDJlDWWaNAANAqXhej/AMIw21kcXH5fRejYVRNjjBIVg4x4Q1sGrRssXiXD3o1RIYnd1xuARsvUC0ZbKtrMMZPrZB5j6BKD91HoEvRq3zsAbfZN/cDeiujIYNhL6jF6ZjwMgeHOt0Gq9KPdb5BVuHYY2kqnSW1y2U2rf2dNI78tkozVTIZMQDrXHef5HYfVGZc3OPbyG+1m/X6ozLmH3QXJl0mZELI1jrOe1py6i42XmUVQa2qq687VU7ntvybezR7gttxRXGg4crZmuLXmPIwjfM7QfNYiniEFOyIfdaAjPVRsZLZKI0wmayWZwDGk+trsu1O2HDaGOOR7WNYLFxNgTz+KrCx1XxIS9pyU4BA+XxK5TN/e+NSQl57CFpBt1/6/JMZWdeygqKOSpkZHK1rb52nX3hQcB/wmGT1chsw3IHkmf6N5ZbMq3CI+sCNSn426KlwtlFE7KTazdyWhX/F/xGbiWJzRdu+mbUQEnumO4HuVngWLTXccNqp6GSPeIPzx6/lOihUeN0cGH9ixrmPij7rSNHO8/NdeH6ctpn1L/Wmde/glGsh4sr2M7LE8PhrYbjM+Huu88h0J9oVxQyYfjdK6TD3y072FrS1zbFhaDlu08he4t08FkjqtdwzT9jhfaEd6Zxdr02Czq83VtTxCCEMDiepuTc+1db3TboG6NnDUJksEc7MsrGvbyDheycNU7cIG0suIYZrRVLnxDeCY5h7Hbj239i19PWiejZOW2ztvayyrWl7gxou5xAC0dVlpqTI31Y2WHsC1BkccrXVuJmnB7jD3vFWXD8moGyzsZMs1ROTuTY/BaPAIzcFaGtYbsCEMFmhCByj1UAmjIIUhIdUHnnEfD5e8zwNtIN/zLIuDo3lrwWvaeehBXs1ZRtnYdFjsa4dZNdxZZw2cNwpi6g4PxhPTRdhXZpWAWEg9YefVY2anL62eTKcr5C5p8CVZ1WGVdG490yM6t/RRBMNioNXwtGDTwjoLL0OlaBEF43SYnPRvDqeYxnw29yuoOOcWhaB2kL7fjj/SyumPUUmi82/7QcUt/l0v+479Vxm48xiQd2aOP+SMfW6aY9PuAoNXjWGUQJnrIWkfdDrn3DVeVVXEFfWXE9bNIDu3OQPcNFwpI562ojhhY453Bt7aC5TTHrlNUMq4hUxX7OQXbcWuFHxN1qYN/E5SYImwU7I26BrQB7FX4tIAWg7NBcVUUGbMXuPN5+dvkEFwAJJsBqubTaNoPQXTZAJI3Md6rhY+SwOoka5uZrg4dRqqwYw6FpfMwlmTMLjKc34f76FPfQkF74ZXMcbu0Nrnxt/eq4ummgmEVQ0TNlNhcW0c6xHPYEeCIquNqrtDh1A0+vIZnD8rRp8T8FSLtjVQaviapIILKVjYGW97viVwulc+r9AY1ri4NaHO3NtSqSbCa2nnknoKi2Y3yk2/oVbVM7aamkmd9xt/NUkeOVrGdrNTB8TtnAEfFWak1cUElQ+mHpTMsrSQdN/FU/bRT8RufPI1jYbtaHaAkf2Srahr4a+IviuC02c124XOrwmkrHl72Fsh3c02JU1ZVbjMUD6qngpY4xLKblzR7vqr9jcjA3oLaKrosEZR1QnMpflBDQRaytEtS05rXPc1jdXONgvQKeIU9PHCNmNDfcFjsCpxUYtFdt2x3efZt8bLaqN8FSpqXZGzwfFOBXK/RKHaILPBoe2xAPPqwjMfPkpPENR2OHym+pau2Bw9nhxmcLGZ1x5DT9VS8VT5mshB9Zy3BSQMy0zRzc5a/AYrMBsqSlpg/DZTbVtiD0tv8CtHghHZNVFyNkIQgVCEIEXGamZKDcLuhBnq3BGvuWtWbxHhxrw7NEL8nAaheiFoPJR5qRkrSCAg8IxUVWE1BjmpS5vJzXWuFGgqaur/ANXoZnDqbWXrOOcPxVMZa+MOHLTZZWTD5cP7rG3YOg1UxdVkODtksXVMl+bbAWU+HAoOYfJ/M79ErZI376Hqp9JWy05BGWVvR2/vSYGwYK1tskDR4kXKucHwtzcRje8GzO8u1HjuHHSojfCRzLcw+CuqOelqj2tK8PYNCR1VRMO1lR4y8ZZ78mZR7dPqrwrOYu4Ohdf70g+Bv9FKKWqMpjIpyA8kWJOgHuPyUaOvcGuMkR7jQXWFtelj/ehUolMkjjlaWyNDgdwRdYHSOZknquvy1Fkk8kUMTp5cobE0uLiNgBqo3oUTQDGXMIBtY7Kq4imqqPhyoifI176hzYWEC3rGx+F1Rl6NzpY3VLx36h7pXebjdSE1jAxgaNmiyVRwtQ8VpZaymbDEWgF4Lr9Es9qDCniMX7KOzdOfVSyVT4rVSvrIaGB1i/1/IqxZ9Mw+2HYLJVO9eQZm/IKNSYfXSU7KuCpLHvuSCSLqRjUvaGLD4mZnnvDW1ugUX95V9JCaWaEN7uRriLW5eRVaifhmKSyQVBqu92AuXNG/92UuDE6aZ7Y8xjld/DeLFcMMoOxw4xTNGaUHOL9eSIaCbtWOqJmuZDbIGtsTbYkqXGfjb8K09o56kj1jkb7NT9FoLqvweD0bC4GWsS3M7zOqnXusus/DroumXslBVU+6VrXyvbEwXc8gAeK53Vpw/TdtiBmIuyBub/aO39+CQaEsbT07YWerG0NCxeMP9IxUM5MWurZckTnFYnPnq5pzsCT7l0FgK+CGjfTE2kcCNOZKucBeTGFh6YmesvyGv9/FbvAorRgqi+GyEIUCoQhAIQhAJEqEHKWFsjbEKnr8HbJchqvUhAO6Dz2uwCxJyWPUKploKmAnIbjx0XqMtJHINQqypwVjwSGoPPRUSxnLIwjzC3vDcXZ4PE8tsZLv9+3wsqurwEi9m7+C0lNEIKaOJosGtDR7EDnm0bj0CzGMG0cTeeYu+FvqtLUG1O/yWYxl320TRyYSfaR+izRWXSgoSXWA4Jk0ENTF2c0bZGXByuF9UuayMyCrqOHKWQfYPdC7puFUVOBVsFy1glb1Zr8N1qi7xSZkZvMrCPa5jiHNII5EKD6CwYk6svcltgLbeK9Enp6epaRNE1/mNfeqqp4cgku6nkMZ5NdqEY9b/TzmWd1FjUlRUwucCSGkdORHXRPqalmLV1PBFm7Mauvp5/JaurwOriBD4O1Z1b3gquOhgp5S+OFrHHe2i1pru3RoCkUcHpNZDDb13AHy5qMrnhqDtK98xFxEzQ9Cf6XWUn2tWCi6ZdKCjseClB130TAfFOHggcNlrcJpfQ8MYHC0kvfd9AqLB6L02ua1wvGzvP8AJamR1yTyW+RUY3OIqV+vJY+Z/ZUD3Hd+ivuI58wEQPrFZrESZJIqZvPdag74LTlxDiNXm69CwuHs4RpyWXwKku9ulgFtIGBkYCDqhCEAhCEAhCEAhCEAhCEAkslQgjVTW5RpqSmbCydUG8jW+1MJQcao/Y26lZbFyf3k7oImge8n9Fp6k3DR4rKYrJmxCcfhIH/KFnoRC6yYXJrnJhcsDpmSF2q53S30QPv4oumXQDqgfdF0y/K6W6B2YrhPR01T/nQtceux966JboKap4bjdrTylv5X/qp2D0DsOp3Mkc0ve65y7W5BS7pQfFEnMdLpQbJgKcEU8FdGA3smNFzdXeAYd6RP6TK37KI3F+ZSfRb4VR+gUADhaWXvO8OgXaZ2WMldXOzuJUPEZezgOvJdBlcTk7bELcmKop2mpxGSXkDlb9VLnls2eoPjZdcEpCSwEa7nzVGqwOlyxgkK+AsFFoYezhHkpaAQhCAQhCAQhCAQhCAQhCASJUjtAUESQ3nJ6BNSXu5x6lCDhU+s0eCxuIn/AB9QeZkPw0+i2U+snsWIrn5q2dw2MjvmVjocCSm3QSkWAqLpEIHXRdNSoHeCEgQUCouk5oHggVNkmZC27zYE2HMk9ABunLjUQvkMT4y3PE7MA4aHQi3x3VHaGZkzM8ZuAbG4sQehC7t1Oyrm005kldOA2K/aODDo6wFh1tpr18laYVRVFRHCzK50sguQeROvwTBMw6hfXVLYYxp949Atg2OOmhZTQizGD3rnQ0UeGUoiZYyuHfd1K6gXK6SYAbKjx+pyQOAOp0V485YyVkcam7WqbGOtyqKmdt2RRW3NytFgNJezrKijZ21ZpsNAtrg9OGRA2QWjG5WgJ6RKgEIQgEIQgEIQgEIQgEIQgEyU2YSnrhVuywuPggitPdHinKO2XkurXXQc5BeQ+CwMpvISeeq9GjizOLuqzmM8LziV09E0PY7Ux8x5LPUGZRqnyQyQvLJWFjhycLFNC5hLJUJUCISoCA1Re2yEmt0BzRsoVTVTCR8cLWtLC0ZnC5JO1h08fA6KTTy9tC19i07Oafukbj3qjsBdXWFYTHJA6trZBDSs5nQuVTDGZJGMbq5xAAS/tEr5KKkp6CA5IwMoA52Gp+I+K6ePi99SQtWNVxrw1hz+ypqE1BabE5L/AKn4LtQ/tEwUvtJRvpCfv9nYe/RePuzO3KG5mG7SWnkRovqT+Dzn65+76EpK+mxCLt6WdkzDzafpyUgFeEYJj9bgtU2WnkNhuy9g4dF7Pg+Kw4xhsVbCdHjUdDzC8fm8PXiv38al1IrZQyE+Sxk8ueolmOzdlf43V9nC4A67LMv0hYzm83K4NJuDQGSYE66rc0keSIBZvAKbY2WqYLNAQOQhCAQhCAQhCAQhCAQhCAQhCAUHE5MkBU5V+LRdtTObci43HJBVMmuVIZN4rO+kT0khZJ3wOexU2nr45Nna9Cgvoqgs1BUyOqY/R3dKomTjqu7JkFpVUFJXMyzwskHW2o9qz1dwfqX0U3+xJ+qtYqlzNipcdY13rix6qWSjz6rw6qonZaiBzOhtofaoy9RIjmYQ4Ne08jqFUVvC9BVXdE0wPP4Nvcs3kYVCu63hevprmICdg/Bv7lUuhfG/I9jmu6OFis4GNYXEAAlXFJwzXVLA9wbC07GQ2PuT8NbBhmHvxWoYHvvaFh69VHe7E8Vc6Sur5oGOGkMJy28/01XTjx3odargSapkjkFXGHM0OU2JHS9tFFk4dqcOYGejlrL/AHdQfG67wYaynfnjxGvaR0mA+isaTGMQoCG1TxWwc3huV7fZzW74aOeCYBPJOypmb2cbCHC+7lA/aJgcldhgrYW530ri54H4SACfZYLZx1TKqFskLw6Nw0ISaEEOAIOhB5p4+v8An1LC/Xz3kR2a9J4i/Z0ZZX1mCZSHG7qVxtY/lO1vA/0WNqMFxCkkdHUUNRG5ptZ0R+fNfZ48/Hc2VxvNioyL0b9mU0gw+ujPqRvaR5kf/n4rKUHDeK4nOIqWhmdfdzmFrR5uOi9LwvBouGsC9EDxJM8l8zxsXeHgLLzfy/JxePX+2uJdVmLzGaqbEDpe5UNre1q7DZugSukzTS1B5aBScIgMkwJFzdfNjo1WDwZIgbK2Uekj7OIBSUAhCEAhCEAhCEAhCEAhCEAhCEAucsYkbYrohBn8QwZstyGqgqcLmhNwDot6Wg7hcJaOOQatCDCMqqinNnXcPFTYMTjfYOOU9CrqrwVj72aqOqwaSMktBQWLKgHYruybxWa/xFK7S4A5bhSYcUI0kbbxCDRsqC3VriFKirjs4AhUMNYyQd14KksnHVBfMqIn87HoUlRR01W208LJB4hVDZvFSI6l7dnFBDx6lApWNiYGshcLNA0AuFSdrYrVGRswLZRma4WIPNZrF8MmoJO0aC+Bx7rxy8D4r0eGz8SuYmS9r4qv7YhPbLcr0+rOr7BKns6s04PclBcByBG/zV+s5w/E+WrdLb7OJtifzG1h7r/BaNeLySe3xqEGmqeJXDmmIXNTnPcRqVQY/VZIi0HU6K6kdlaT0WSxSX0iuDOTdSoK+QZY2RDc6laLAaXQOsqCJvb1emwNgtthNP2cLdFRZMGVoCchCAQhCAQhCAQhCAQhCAQhCAQhCAQhCAQhCBCAVzkp2PFiF1QgqqnCY5Ae6FTVeBEEloWtsmuja7cIPP5aCeA3APmNEkdbUQmzu8OjtFuJqCOQHuhVdVgbH3IaqKeHFGHR92HxU6Oqa4XDgVAqcFkjJyg2UF1PPTkkZm+SmDSMnHVSY6otaWkBzTu1wuCsrHiE8Zs8Bw8dCpkWKxkgOuw/mCCzmwfCap+YNlpjzEZBb7jf4JjeHcMa4ONRUSAH1QQ0H22v7kyOra8Xa4H2ru2o8Vr36/NMWEIhp4Ww08TYom7MaOfXzXXOCq5s/iugm8VkTrhLdRGzeKf22iDliE4ip3G/JZCSU5JJju86K4x2qLgIWnVxsqSXvzNibs1BYYLTF8gJC21NHkjAVHgVJlYCQtCBYWQKhCEAhCEAhCEAhCEAhCEAhCEAhCEAhCEAhCEAhCEAhCEAkIBSoQcnwMfuAoc+FxyfdCsUIM1U4CDchqqZ8Glj9UGy3RAO65Pp2P3CDz11LPCbgEHqDZKytqYjqc38wW2mwyJ/3Qq+owJrr2CCijxX8bCPEahS4sRik9WQFNqMBe03aCoE2GzMOrb+YTBdtqQea6CpAB1WZtPD6pe3yNwnenVIaW5mm/M6Jg7VM/bVkkhPdjCZhsJnqMxF7lRSTk7MHM5xu4jZaLAqM3DiEGhw+ERwjRTUyNuVoCegEIQgEIQgEIQgEIQgEIQgEIQgEIQgEIQgEIQgEIQgEIQgEIQgEIQgEIQgEhAKVCDm6JrtwuElDE/doUtCCnmwaN/3VXz4ADqAtOggHkgycGA5Xg5VoKKjbAwaKXlaOQSoBKhCAQhCAQhCAQhCD//Z%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12" descr="http://www.thefarmersboyshepley.co.uk/wp-content/uploads/2011/01/valentines-red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91" y="366773"/>
            <a:ext cx="181522" cy="1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7" y="5883378"/>
            <a:ext cx="1626870" cy="96075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4675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0297" y="636854"/>
            <a:ext cx="765272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Please ensure you read through this information pack before using any of the equipment . Please sign below to confirm you are happy to continue and understand use of the equipment is voluntary and with your agreement:-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 kern="0" dirty="0">
              <a:solidFill>
                <a:srgbClr val="004687"/>
              </a:solidFill>
              <a:latin typeface="+mn-lt"/>
            </a:endParaRPr>
          </a:p>
          <a:p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Name:</a:t>
            </a:r>
            <a:endParaRPr lang="en-GB" sz="2100" b="1" kern="0" dirty="0">
              <a:solidFill>
                <a:srgbClr val="004687"/>
              </a:solidFill>
              <a:latin typeface="+mn-lt"/>
            </a:endParaRPr>
          </a:p>
          <a:p>
            <a:endParaRPr lang="en-GB" sz="2100" b="1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Email Add:</a:t>
            </a:r>
          </a:p>
          <a:p>
            <a:endParaRPr lang="en-GB" sz="2100" b="1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Signature: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 kern="0" dirty="0" smtClean="0">
              <a:solidFill>
                <a:srgbClr val="004687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If you do have any concerns with any of your measurements, you should speak with your own GP or a Doctor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You can also speak to a doctor or nurse via the </a:t>
            </a:r>
            <a:r>
              <a:rPr lang="en-GB" sz="2100" b="1" u="sng" kern="0" dirty="0" smtClean="0">
                <a:solidFill>
                  <a:srgbClr val="004687"/>
                </a:solidFill>
                <a:latin typeface="+mn-lt"/>
              </a:rPr>
              <a:t>employee assistance helpline on 0800 </a:t>
            </a:r>
            <a:r>
              <a:rPr lang="en-GB" sz="2100" b="1" u="sng" kern="0" dirty="0" smtClean="0">
                <a:solidFill>
                  <a:srgbClr val="004687"/>
                </a:solidFill>
                <a:latin typeface="+mn-lt"/>
              </a:rPr>
              <a:t>015 5630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.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Further information can be found on SSENET </a:t>
            </a:r>
            <a:endParaRPr lang="en-GB" sz="2100" b="1" kern="0" dirty="0">
              <a:solidFill>
                <a:srgbClr val="004687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b="1" kern="0" dirty="0" smtClean="0">
              <a:solidFill>
                <a:srgbClr val="004687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03252" y="5948256"/>
            <a:ext cx="1215996" cy="830997"/>
            <a:chOff x="7469783" y="234738"/>
            <a:chExt cx="121599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7469783" y="234738"/>
              <a:ext cx="1059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KNOW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Y   UR 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NUMBERS</a:t>
              </a:r>
              <a:endParaRPr lang="en-GB" sz="1600" b="1" dirty="0">
                <a:solidFill>
                  <a:srgbClr val="004687"/>
                </a:solidFill>
                <a:latin typeface="+mn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661282" y="272954"/>
              <a:ext cx="1024497" cy="537577"/>
              <a:chOff x="7661282" y="272954"/>
              <a:chExt cx="1024497" cy="537577"/>
            </a:xfrm>
          </p:grpSpPr>
          <p:pic>
            <p:nvPicPr>
              <p:cNvPr id="17" name="Picture 14" descr="heart stethoscop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866" y="272954"/>
                <a:ext cx="537913" cy="537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http://www.thefarmersboyshepley.co.uk/wp-content/uploads/2011/01/valentines-red-hear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1282" y="591044"/>
                <a:ext cx="165020" cy="156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" name="Straight Connector 4"/>
          <p:cNvCxnSpPr/>
          <p:nvPr/>
        </p:nvCxnSpPr>
        <p:spPr>
          <a:xfrm>
            <a:off x="2175032" y="3164448"/>
            <a:ext cx="577548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76223" y="2513829"/>
            <a:ext cx="5773099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76223" y="3803736"/>
            <a:ext cx="577548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2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84710"/>
            <a:ext cx="8229600" cy="648621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Kn</a:t>
            </a:r>
            <a:r>
              <a:rPr lang="en-GB" altLang="en-US" dirty="0" smtClean="0"/>
              <a:t>  w your numbers – Conditions of use        </a:t>
            </a:r>
          </a:p>
        </p:txBody>
      </p:sp>
      <p:sp>
        <p:nvSpPr>
          <p:cNvPr id="3" name="AutoShape 6" descr="data:image/jpeg;base64,/9j/4AAQSkZJRgABAQAAAQABAAD/2wBDAAoHBwgHBgoICAgLCgoLDhgQDg0NDh0VFhEYIx8lJCIfIiEmKzcvJik0KSEiMEExNDk7Pj4+JS5ESUM8SDc9Pjv/2wBDAQoLCw4NDhwQEBw7KCIoOzs7Ozs7Ozs7Ozs7Ozs7Ozs7Ozs7Ozs7Ozs7Ozs7Ozs7Ozs7Ozs7Ozs7Ozs7Ozs7Ozv/wAARCAEsASYDASIAAhEBAxEB/8QAHAAAAQUBAQEAAAAAAAAAAAAAAAECBAUGAwcI/8QASBAAAQMCBAMEBwUGAgcJAAAAAQACAwQRBRIhMQZBURMiYXEUMoGRobHBI0JSYtEHFUNy4fAkMxY0gpKTovEXJjVjc4OywuL/xAAZAQEBAQEBAQAAAAAAAAAAAAAAAQIDBAX/xAAfEQEBAQEAAwEAAwEAAAAAAAAAARECAxIhMQRBYRP/2gAMAwEAAhEDEQA/APZkIQgEIQgEIQgEIQgEISIFQkQgVCRGYdUCoTc7RzC4y11JAbS1MMf8zwEEhCr3Y7hTN8Rpv+KFxfxPgzN8QiP8tz8kFshUT+MsEaNKsu8o3fouD+OsIbt27/5Y/wBSg0iFlJP2gYc0fZ01S48rho+qiv8A2htB7mHE+Jl/org2qFhXftCmPqYez2yH9FHk4/xI+pTU7fMOP1TKPQULzh3HGMO27Fvkz9SuLuMcccLiqaPARt/RMHpt0XC8sfxRjknrV79fwtaPkFHfjOLSetiNT7JSEwet5h1SGRg3cB5lePur69+9ZUHzld+q4PfLJq+RzvN11cHsD8Qo4zZ9XC3zkAXB+O4VGLuxGm/4oK8ksR4BBbumD1R3FOCt3r4z5An6Lk/jDA2Af43Nfk2Nx+i8wDTqmgZZHX6KYj2aCriqYmSxODmSNDmnqDsuyxfC+IudRwxE+pdvuNlsonZmAqKehCEAhCEAhCEAhCEAhCEFbj2JOwvCZqpljI0AMB/ETYLFf6eYs0FpjpnH8WQ/qr7jyTLhMbRznaPgVgCGgkrUgvJONcbkHdkjj/ljH1uo0nE+NyDWukH8oDfkq0FtroJbZXESn4xi0nr4hUn/AN0hcTV1khOaqmPiXkrmXAIDroFL5XCxkcfNxTQ1xN7p1/AJA653VCZDexQGEa3T/JJmsUCZbFGTTZGbVFzqgAy6UNFkgJF0X08CgXK0W0QQASi+m6TmUDi0EIIG4SXsg80BYXRYI3NrpL7IFIHJIALCwS3CS+iAt4IdsfFBN01xQLy6Jj9JHeSduNExw+1dbooL/hSYEvb+CUt+R+q9GpTeELy3hKS1XWN6Tg+9oXp9CbwhYVKQhCAQhCAQhCAQhIXBouTYeKBUKrquI8IpCWzV8WYbtYcxHuuqqbj/AAqNxEcdRJbmGAA+8oOXH/8A4XD/AOu35FYIkglX/EnFUON0gp46Z8eV4fmc4cvBZsyXNyQrLIY63PVBcbrj2viEdqeoV9oY6k6JzL7rgJNeSd2hCe0MSOW6Ggg+C4CpLdwCu8UzXx5rDX5qyyhTskKUu00SFyqGkIHklJRubbIBKElvBHMoF5IIKW/gk5oDU80HZH3kl9QgXcJEeSLhAX0RdNRdAXQSEhR5oHNTH6Sk7AtTwub9ZP8AZUE3hV1sVrm/mjP/ACr1PDjeALyfhp1sdrh+WI/Ar1XCzeAeSwqwQhCAQhCAXGpq4KSF01RK2KNu7nGyg43jtNg1Pmk78rx9nEDqfHwC8wxviCpxGYyVMt7eqweqzyCDXYtx8yMujw6EOt/Fl0Hsb+qx2I8RVteSaqrkkF/VvZo9g0VdDT1mIHMwZIz99306q0peH4RYyB0zurtB7lFVHpj5XWiY556NF12ZR4hL/CyA83OAWspsHdYNZGGjo0WVlBgLjuFcNef1VBW00XaOdGRe2hKhufK31nNHtWy46oThnDr6hu4kaPevMvSZZ9STqmQ1avrMnrPHsTP3nGN3fBV7YJZeRUiPC5HK5E1IGKxX1f8AArr+84j/ABG/7y5R4KXb3UuLAoj6wT1NcvTmuNmuDj0BurGDOyJodo46kdF2p6CGnHdaAV6NgXC1JBh8ctRA2SokaHOLxfLfkEzB521zrJw1XpFTwphs970zWHqzu/JU9VwOBrT1Dm+Dxda0ZE2sgDmrep4XxOnvaISt6sP0KrJaaWA2mifGfzNIV1DBsgIdrpdKEAjmlSKhvik8U8+STkoG7aII0TrapLaoE22SWPtTre9JZAluqB47o5IKACY//MH8pTxdMk/zW36FA/hw/wDeOsHWONesYSfsB5Lx/Bqgw8XGMnSaED2j/oV69g77wjyXNVohCEAoOLYnFhVC+pl1toxvNzuQU0my864yxb0qvfG132VNdjfF33j9PYgzuNYtNVVEk88maR51PTwHguOG4U6pcKiqaSDqyM/Mrlh9KcQrjJILxRHb8R6LcYVhhlcCRopFcKHCny27unRaKjwRjQC5qs6SiZCwaKYAAqiLFQRsGwXdsTW7BdEIMX+02nE/C0jAP4rPmvLabDWtA7q9f47Zn4flH52H4hed5ANPBagiw0LQBcBS207W8tF0AsE6y1iOYYBoAnhqUJb6KifglCa/FoICAWZszweg1/p7V6PVYhDh8BkmNmNWa4IorRTVzm6uORh8Nz9Pcp+KkVGJwQXBbFd7mnnb+pC59VU6DiGinjEjhLEwmwdJGQD7VOhqaapF4Zo5P5XAqk8lyfSQSOLnxjMd3Dun4KDRuhY7ko82Hwyts9jXDoQqaP0ynt6PXSWH3ZQHhSGYzXQf6zRtlaBcugd9Dr7k0cKzhLD5ySIuzcebDZUlXwZPFrTTB46PFviFrIMfw+dwY6UwyfglaWkKe0xytzMLXDqDdXR5ZU4RX0l+1p32H3mi4+Cgk6kc168+mY8bBVlbw9Q1dzJTtLvxAWPvV9h5mkOy1tbwVa5pJiPyvFx71Q1eCYhR37Snc5o+8zvBa2IgX1SDxQenPxRzQBI2SI9qQ3OnJAJN9kFB3sgL+Ka/12+RTr8015s5vkUFdE7JxZSOGndb8yF6/gUt4gF4pihLcTa4EgiC4I39Zeg/s6xuorMKaKxxdLG7LnO7m8iVzV6QhMjfnYCEIOGJ1QosOnqLgGOMkX620+K8exiYhlibm1yepXpnGUhZgb2fje0fG/0XmGIAS10UZ1DpGg+9SrF5gGH5IIo7a7u8yvQcMpGxRA2WcwGnDnA2WxiaGsAVQ8CyVCEAhCS9kGc43F+Hp/At/wDkF5zoCtrxnxBQS0UuHQS9tMbZizVrLEXueqxDToFqDs3a/VOJTGus0JC4LSH3slaC4gN3K5hyteG6T07GoGEXbGe0d5Db42Qb/CqQYfhUFPa2Rgzee5+qqInCeuqKhwuQcgPTmforuvk7KikI3tYe1UlEAKUOP3yXe86fCy51UlLdMujMojol+S5Z1XYxDLUxwFkIqY45c0tOXACQWI56aEg2PRBZzQRVEeSWNsjb3s4XF1FGHiF5fS1E9O4/gfce43WYNRi+Gks7Z1MxgcWRuAewMAe8i53sCxuhHRWVPxXGZg2rjZEw3GcPuQWtu67d7XBF9dQrhq8jxLGaTKHtirWDQkdx3uOnxUuDiaic7s6pslK+9rStsCfA8/Yq6lxGmrATFJYh2Use0tcDvYg67arq8NeC1zQQdwRuorQxyQ1DM0b2vHVpumvpmPGoCyjqCNkhkpZJKZ55xOsPdspEWL4vRutI2OsiA3Hdf7v6ponV/DtFW3MsDS4/eGh96zdfwVKy7qSa4/BJ+q09JxLQVDxFMXU0x+5KLFWjTHM0OY4OB2IN1ZR5JV4dWUJPpMD2Afetce9RNbXK9hlo45GkFoIPUKhxHhGhqbvZH2L+senw2WtHniQ8zdXlfwrX0hLogJ2D8Oh9ypHsfG8ska5rhu12hCuoBqAmSHvt9qW+uyZIe+y2iCrrIe2xqCOwOeO1j/Mttw7SmkOVthcjRo0A5BY8i/EdFfmP/svTcDo2us4hYVpqEnsBfohd4mBjAAhBQ8ZNLsEkP4XNPxC8zqrCthkOwkaT7163jlN6Vh08Nrl7CB5ryWrZnj10I0KlWPROHwLBahuyxfCtWJ6aJ/MjXz5rZsN2gqochC4VlXDQ0slTUPDIoxdxKArKynoaZ9RUytiiYLlzl5nxNx1UYhmgpHOpqXY2Nnv8zyHgFW8UcUT4zUlziWU7D9lFfbxPUqlocKqMVd2khMdPffm7yUUymru2qywXtlOqsmu7o15K0jwWKCjeyngDe7va5J81UR3yZdrGy1Edc+gsjN1TdboAK0joCttwJR5aeeucNZHZG+Q3+J+Cw4ve269Xwaj9AwinpyLOawZvPc/FSqj4/OY6UNbqdXD2bKK2zGNYNmgD3IxmTtK1kYOzmj3d4/JcS/qVzHYvXKWdrYXSC7soJ7ut/wBVzltJG6MkgOBFwdRdVjsPmp3F1JMY2k5ixun3rnw2JHu6IjrFi0rIgZY3SkMLi5oAFgSCflb+hVXxfjtZSYbRsw+U09TWS2DiASxoF3dQeSly1NQxzWVkIcHfhdYuObu2PI6bX3csrxLMybidtNFpFh9MGBo2Dna/KyJfxKpeLcYpoxFWw0+JRbOIHZyOHl6p9wU6LHuHMSHZySPwupcC0CZuSxzh9wdWnvC+/XqszNM2GF8rzZrAXH2KFhlS/EqaWSeNuQvIaCOSazOnoNThEs/b1bpIq98kTsoyhoLyAGkDYAAdb6laCH7KBkbnl5Y0AucdTYbleMwYyzCayWGlqqnDXtfciJ143HqW6j4LTUXGuJdiW1dPTYlA4WL4T2bvG4Nwfgmta17MciMro3RPuajsYwzUu0BzeA1PuUuKtp6ht4pmuvy2O9tvMFZmhx3h+sq+1jqXUFVlP2dQ3s9XEZiL6E6W0KnxYc5tNBRlkUkGcyPmYe9mzXBHwF73RVzNHHM0skY17ehF1GZDUUb+0oKuSD/yyc7D7Dr8VV1GMTx4qe8Y6dpyFrmklxB1NrX1JAG17c1ObitJJGXh50F8lu8RcjQc7kadUFrBxTVUtm4jSF7QNZoO8PaN/gr2ixegxJgdTVDH35X1WVJzDTmOaizUcMkhlDTHKf4kZyu943TVbx8LHjZVlfgVJXMImga7obaj2qhpcYxigdbtG1sIPqyd14HnsfgrzD+KKCteIpHGnnP8OUZT/VXRl8R4JkjJfRS3H4JPoVlq+jq6GVjamB8ZudSND7V7PlZI24sQeiiVOHw1EbmSRte1wsQ4XBWto8RaS7iGhPiPmvWOH/VCoMd4Tw+mqY6+BzoZITfIDdpHkr7h9wLBqoNMNkIGyEHKpZniIXlnEVCaLFJW2PZykvb9QvWHC4ssrxThHptMcotI3Vh8VKsZHhnERQ1/o8htHKbtPR39V6fRzCSIWK8Zka5rix4LXtNiOYK2fCnEwfko6t9pho1x+/8A1SDeLzf9o2OOfVNwuJ9o4gHSAc3Eae4fNehtma6PMCvCcerH1uOVkpN80zj7L6JUNw6iOJVln37JmrvHwW6w3DDJlDWWaNAANAqXhej/AMIw21kcXH5fRejYVRNjjBIVg4x4Q1sGrRssXiXD3o1RIYnd1xuARsvUC0ZbKtrMMZPrZB5j6BKD91HoEvRq3zsAbfZN/cDeiujIYNhL6jF6ZjwMgeHOt0Gq9KPdb5BVuHYY2kqnSW1y2U2rf2dNI78tkozVTIZMQDrXHef5HYfVGZc3OPbyG+1m/X6ozLmH3QXJl0mZELI1jrOe1py6i42XmUVQa2qq687VU7ntvybezR7gttxRXGg4crZmuLXmPIwjfM7QfNYiniEFOyIfdaAjPVRsZLZKI0wmayWZwDGk+trsu1O2HDaGOOR7WNYLFxNgTz+KrCx1XxIS9pyU4BA+XxK5TN/e+NSQl57CFpBt1/6/JMZWdeygqKOSpkZHK1rb52nX3hQcB/wmGT1chsw3IHkmf6N5ZbMq3CI+sCNSn426KlwtlFE7KTazdyWhX/F/xGbiWJzRdu+mbUQEnumO4HuVngWLTXccNqp6GSPeIPzx6/lOihUeN0cGH9ixrmPij7rSNHO8/NdeH6ctpn1L/Wmde/glGsh4sr2M7LE8PhrYbjM+Huu88h0J9oVxQyYfjdK6TD3y072FrS1zbFhaDlu08he4t08FkjqtdwzT9jhfaEd6Zxdr02Czq83VtTxCCEMDiepuTc+1db3TboG6NnDUJksEc7MsrGvbyDheycNU7cIG0suIYZrRVLnxDeCY5h7Hbj239i19PWiejZOW2ztvayyrWl7gxou5xAC0dVlpqTI31Y2WHsC1BkccrXVuJmnB7jD3vFWXD8moGyzsZMs1ROTuTY/BaPAIzcFaGtYbsCEMFmhCByj1UAmjIIUhIdUHnnEfD5e8zwNtIN/zLIuDo3lrwWvaeehBXs1ZRtnYdFjsa4dZNdxZZw2cNwpi6g4PxhPTRdhXZpWAWEg9YefVY2anL62eTKcr5C5p8CVZ1WGVdG490yM6t/RRBMNioNXwtGDTwjoLL0OlaBEF43SYnPRvDqeYxnw29yuoOOcWhaB2kL7fjj/SyumPUUmi82/7QcUt/l0v+479Vxm48xiQd2aOP+SMfW6aY9PuAoNXjWGUQJnrIWkfdDrn3DVeVVXEFfWXE9bNIDu3OQPcNFwpI562ojhhY453Bt7aC5TTHrlNUMq4hUxX7OQXbcWuFHxN1qYN/E5SYImwU7I26BrQB7FX4tIAWg7NBcVUUGbMXuPN5+dvkEFwAJJsBqubTaNoPQXTZAJI3Md6rhY+SwOoka5uZrg4dRqqwYw6FpfMwlmTMLjKc34f76FPfQkF74ZXMcbu0Nrnxt/eq4ummgmEVQ0TNlNhcW0c6xHPYEeCIquNqrtDh1A0+vIZnD8rRp8T8FSLtjVQaviapIILKVjYGW97viVwulc+r9AY1ri4NaHO3NtSqSbCa2nnknoKi2Y3yk2/oVbVM7aamkmd9xt/NUkeOVrGdrNTB8TtnAEfFWak1cUElQ+mHpTMsrSQdN/FU/bRT8RufPI1jYbtaHaAkf2Srahr4a+IviuC02c124XOrwmkrHl72Fsh3c02JU1ZVbjMUD6qngpY4xLKblzR7vqr9jcjA3oLaKrosEZR1QnMpflBDQRaytEtS05rXPc1jdXONgvQKeIU9PHCNmNDfcFjsCpxUYtFdt2x3efZt8bLaqN8FSpqXZGzwfFOBXK/RKHaILPBoe2xAPPqwjMfPkpPENR2OHym+pau2Bw9nhxmcLGZ1x5DT9VS8VT5mshB9Zy3BSQMy0zRzc5a/AYrMBsqSlpg/DZTbVtiD0tv8CtHghHZNVFyNkIQgVCEIEXGamZKDcLuhBnq3BGvuWtWbxHhxrw7NEL8nAaheiFoPJR5qRkrSCAg8IxUVWE1BjmpS5vJzXWuFGgqaur/ANXoZnDqbWXrOOcPxVMZa+MOHLTZZWTD5cP7rG3YOg1UxdVkODtksXVMl+bbAWU+HAoOYfJ/M79ErZI376Hqp9JWy05BGWVvR2/vSYGwYK1tskDR4kXKucHwtzcRje8GzO8u1HjuHHSojfCRzLcw+CuqOelqj2tK8PYNCR1VRMO1lR4y8ZZ78mZR7dPqrwrOYu4Ohdf70g+Bv9FKKWqMpjIpyA8kWJOgHuPyUaOvcGuMkR7jQXWFtelj/ehUolMkjjlaWyNDgdwRdYHSOZknquvy1Fkk8kUMTp5cobE0uLiNgBqo3oUTQDGXMIBtY7Kq4imqqPhyoifI176hzYWEC3rGx+F1Rl6NzpY3VLx36h7pXebjdSE1jAxgaNmiyVRwtQ8VpZaymbDEWgF4Lr9Es9qDCniMX7KOzdOfVSyVT4rVSvrIaGB1i/1/IqxZ9Mw+2HYLJVO9eQZm/IKNSYfXSU7KuCpLHvuSCSLqRjUvaGLD4mZnnvDW1ugUX95V9JCaWaEN7uRriLW5eRVaifhmKSyQVBqu92AuXNG/92UuDE6aZ7Y8xjld/DeLFcMMoOxw4xTNGaUHOL9eSIaCbtWOqJmuZDbIGtsTbYkqXGfjb8K09o56kj1jkb7NT9FoLqvweD0bC4GWsS3M7zOqnXusus/DroumXslBVU+6VrXyvbEwXc8gAeK53Vpw/TdtiBmIuyBub/aO39+CQaEsbT07YWerG0NCxeMP9IxUM5MWurZckTnFYnPnq5pzsCT7l0FgK+CGjfTE2kcCNOZKucBeTGFh6YmesvyGv9/FbvAorRgqi+GyEIUCoQhAIQhAJEqEHKWFsjbEKnr8HbJchqvUhAO6Dz2uwCxJyWPUKploKmAnIbjx0XqMtJHINQqypwVjwSGoPPRUSxnLIwjzC3vDcXZ4PE8tsZLv9+3wsqurwEi9m7+C0lNEIKaOJosGtDR7EDnm0bj0CzGMG0cTeeYu+FvqtLUG1O/yWYxl320TRyYSfaR+izRWXSgoSXWA4Jk0ENTF2c0bZGXByuF9UuayMyCrqOHKWQfYPdC7puFUVOBVsFy1glb1Zr8N1qi7xSZkZvMrCPa5jiHNII5EKD6CwYk6svcltgLbeK9Enp6epaRNE1/mNfeqqp4cgku6nkMZ5NdqEY9b/TzmWd1FjUlRUwucCSGkdORHXRPqalmLV1PBFm7Mauvp5/JaurwOriBD4O1Z1b3gquOhgp5S+OFrHHe2i1pru3RoCkUcHpNZDDb13AHy5qMrnhqDtK98xFxEzQ9Cf6XWUn2tWCi6ZdKCjseClB130TAfFOHggcNlrcJpfQ8MYHC0kvfd9AqLB6L02ua1wvGzvP8AJamR1yTyW+RUY3OIqV+vJY+Z/ZUD3Hd+ivuI58wEQPrFZrESZJIqZvPdag74LTlxDiNXm69CwuHs4RpyWXwKku9ulgFtIGBkYCDqhCEAhCEAhCEAhCEAhCEAkslQgjVTW5RpqSmbCydUG8jW+1MJQcao/Y26lZbFyf3k7oImge8n9Fp6k3DR4rKYrJmxCcfhIH/KFnoRC6yYXJrnJhcsDpmSF2q53S30QPv4oumXQDqgfdF0y/K6W6B2YrhPR01T/nQtceux966JboKap4bjdrTylv5X/qp2D0DsOp3Mkc0ve65y7W5BS7pQfFEnMdLpQbJgKcEU8FdGA3smNFzdXeAYd6RP6TK37KI3F+ZSfRb4VR+gUADhaWXvO8OgXaZ2WMldXOzuJUPEZezgOvJdBlcTk7bELcmKop2mpxGSXkDlb9VLnls2eoPjZdcEpCSwEa7nzVGqwOlyxgkK+AsFFoYezhHkpaAQhCAQhCAQhCAQhCAQhCASJUjtAUESQ3nJ6BNSXu5x6lCDhU+s0eCxuIn/AB9QeZkPw0+i2U+snsWIrn5q2dw2MjvmVjocCSm3QSkWAqLpEIHXRdNSoHeCEgQUCouk5oHggVNkmZC27zYE2HMk9ABunLjUQvkMT4y3PE7MA4aHQi3x3VHaGZkzM8ZuAbG4sQehC7t1Oyrm005kldOA2K/aODDo6wFh1tpr18laYVRVFRHCzK50sguQeROvwTBMw6hfXVLYYxp949Atg2OOmhZTQizGD3rnQ0UeGUoiZYyuHfd1K6gXK6SYAbKjx+pyQOAOp0V485YyVkcam7WqbGOtyqKmdt2RRW3NytFgNJezrKijZ21ZpsNAtrg9OGRA2QWjG5WgJ6RKgEIQgEIQgEIQgEIQgEIQgEyU2YSnrhVuywuPggitPdHinKO2XkurXXQc5BeQ+CwMpvISeeq9GjizOLuqzmM8LziV09E0PY7Ux8x5LPUGZRqnyQyQvLJWFjhycLFNC5hLJUJUCISoCA1Re2yEmt0BzRsoVTVTCR8cLWtLC0ZnC5JO1h08fA6KTTy9tC19i07Oafukbj3qjsBdXWFYTHJA6trZBDSs5nQuVTDGZJGMbq5xAAS/tEr5KKkp6CA5IwMoA52Gp+I+K6ePi99SQtWNVxrw1hz+ypqE1BabE5L/AKn4LtQ/tEwUvtJRvpCfv9nYe/RePuzO3KG5mG7SWnkRovqT+Dzn65+76EpK+mxCLt6WdkzDzafpyUgFeEYJj9bgtU2WnkNhuy9g4dF7Pg+Kw4xhsVbCdHjUdDzC8fm8PXiv38al1IrZQyE+Sxk8ueolmOzdlf43V9nC4A67LMv0hYzm83K4NJuDQGSYE66rc0keSIBZvAKbY2WqYLNAQOQhCAQhCAQhCAQhCAQhCAQhCAUHE5MkBU5V+LRdtTObci43HJBVMmuVIZN4rO+kT0khZJ3wOexU2nr45Nna9Cgvoqgs1BUyOqY/R3dKomTjqu7JkFpVUFJXMyzwskHW2o9qz1dwfqX0U3+xJ+qtYqlzNipcdY13rix6qWSjz6rw6qonZaiBzOhtofaoy9RIjmYQ4Ne08jqFUVvC9BVXdE0wPP4Nvcs3kYVCu63hevprmICdg/Bv7lUuhfG/I9jmu6OFis4GNYXEAAlXFJwzXVLA9wbC07GQ2PuT8NbBhmHvxWoYHvvaFh69VHe7E8Vc6Sur5oGOGkMJy28/01XTjx3odargSapkjkFXGHM0OU2JHS9tFFk4dqcOYGejlrL/AHdQfG67wYaynfnjxGvaR0mA+isaTGMQoCG1TxWwc3huV7fZzW74aOeCYBPJOypmb2cbCHC+7lA/aJgcldhgrYW530ri54H4SACfZYLZx1TKqFskLw6Nw0ISaEEOAIOhB5p4+v8An1LC/Xz3kR2a9J4i/Z0ZZX1mCZSHG7qVxtY/lO1vA/0WNqMFxCkkdHUUNRG5ptZ0R+fNfZ48/Hc2VxvNioyL0b9mU0gw+ujPqRvaR5kf/n4rKUHDeK4nOIqWhmdfdzmFrR5uOi9LwvBouGsC9EDxJM8l8zxsXeHgLLzfy/JxePX+2uJdVmLzGaqbEDpe5UNre1q7DZugSukzTS1B5aBScIgMkwJFzdfNjo1WDwZIgbK2Uekj7OIBSUAhCEAhCEAhCEAhCEAhCEAhCEAucsYkbYrohBn8QwZstyGqgqcLmhNwDot6Wg7hcJaOOQatCDCMqqinNnXcPFTYMTjfYOOU9CrqrwVj72aqOqwaSMktBQWLKgHYruybxWa/xFK7S4A5bhSYcUI0kbbxCDRsqC3VriFKirjs4AhUMNYyQd14KksnHVBfMqIn87HoUlRR01W208LJB4hVDZvFSI6l7dnFBDx6lApWNiYGshcLNA0AuFSdrYrVGRswLZRma4WIPNZrF8MmoJO0aC+Bx7rxy8D4r0eGz8SuYmS9r4qv7YhPbLcr0+rOr7BKns6s04PclBcByBG/zV+s5w/E+WrdLb7OJtifzG1h7r/BaNeLySe3xqEGmqeJXDmmIXNTnPcRqVQY/VZIi0HU6K6kdlaT0WSxSX0iuDOTdSoK+QZY2RDc6laLAaXQOsqCJvb1emwNgtthNP2cLdFRZMGVoCchCAQhCAQhCAQhCAQhCAQhCAQhCAQhCAQhCBCAVzkp2PFiF1QgqqnCY5Ae6FTVeBEEloWtsmuja7cIPP5aCeA3APmNEkdbUQmzu8OjtFuJqCOQHuhVdVgbH3IaqKeHFGHR92HxU6Oqa4XDgVAqcFkjJyg2UF1PPTkkZm+SmDSMnHVSY6otaWkBzTu1wuCsrHiE8Zs8Bw8dCpkWKxkgOuw/mCCzmwfCap+YNlpjzEZBb7jf4JjeHcMa4ONRUSAH1QQ0H22v7kyOra8Xa4H2ru2o8Vr36/NMWEIhp4Ww08TYom7MaOfXzXXOCq5s/iugm8VkTrhLdRGzeKf22iDliE4ip3G/JZCSU5JJju86K4x2qLgIWnVxsqSXvzNibs1BYYLTF8gJC21NHkjAVHgVJlYCQtCBYWQKhCEAhCEAhCEAhCEAhCEAhCEAhCEAhCEAhCEAhCEAhCEAkIBSoQcnwMfuAoc+FxyfdCsUIM1U4CDchqqZ8Glj9UGy3RAO65Pp2P3CDz11LPCbgEHqDZKytqYjqc38wW2mwyJ/3Qq+owJrr2CCijxX8bCPEahS4sRik9WQFNqMBe03aCoE2GzMOrb+YTBdtqQea6CpAB1WZtPD6pe3yNwnenVIaW5mm/M6Jg7VM/bVkkhPdjCZhsJnqMxF7lRSTk7MHM5xu4jZaLAqM3DiEGhw+ERwjRTUyNuVoCegEIQgEIQgEIQgEIQgEIQgEIQgEIQgEIQgEIQgEIQgEIQgEIQgEIQgEIQgEhAKVCDm6JrtwuElDE/doUtCCnmwaN/3VXz4ADqAtOggHkgycGA5Xg5VoKKjbAwaKXlaOQSoBKhCAQhCAQhCAQhCD//Z%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12" descr="http://www.thefarmersboyshepley.co.uk/wp-content/uploads/2011/01/valentines-red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91" y="366773"/>
            <a:ext cx="181522" cy="1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37" y="5816673"/>
            <a:ext cx="1626870" cy="96075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4675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301" y="756575"/>
            <a:ext cx="84669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All use of the equipment is with your consent and at your own risk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There is no identified risk in using any of the equipment but the full user &amp; safety guidelines are available for you to read through if you require them</a:t>
            </a: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or if you have any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This pack also includes the main instructions from these guidelines covering use of the body analysis scales and blood pressure monitors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No advice will be given at these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Included within this pack is some information to help you interpret your results. This information is sourced </a:t>
            </a: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from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either the equipment booklets themselves or from official </a:t>
            </a: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NHS or medically approved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If you do have any concerns with any of your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measurements</a:t>
            </a: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, you should speak with your own GP or a Doctor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You can also speak to a doctor or nurse via the employee assistance helpline on 0800 </a:t>
            </a:r>
            <a:r>
              <a:rPr lang="en-GB" sz="2100" b="1" kern="0" dirty="0" smtClean="0">
                <a:solidFill>
                  <a:srgbClr val="004687"/>
                </a:solidFill>
                <a:latin typeface="+mn-lt"/>
              </a:rPr>
              <a:t>015 5630. </a:t>
            </a:r>
            <a:r>
              <a:rPr lang="en-GB" sz="2100" b="1" kern="0" dirty="0">
                <a:solidFill>
                  <a:srgbClr val="004687"/>
                </a:solidFill>
                <a:latin typeface="+mn-lt"/>
              </a:rPr>
              <a:t>Further information can be found on SSENET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100" b="1" kern="0" dirty="0" smtClean="0">
              <a:solidFill>
                <a:srgbClr val="004687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89604" y="5816673"/>
            <a:ext cx="1215996" cy="830997"/>
            <a:chOff x="7469783" y="234738"/>
            <a:chExt cx="121599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7469783" y="234738"/>
              <a:ext cx="1059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KNOW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Y   UR 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NUMBERS</a:t>
              </a:r>
              <a:endParaRPr lang="en-GB" sz="1600" b="1" dirty="0">
                <a:solidFill>
                  <a:srgbClr val="004687"/>
                </a:solidFill>
                <a:latin typeface="+mn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7661282" y="272954"/>
              <a:ext cx="1024497" cy="537577"/>
              <a:chOff x="7661282" y="272954"/>
              <a:chExt cx="1024497" cy="537577"/>
            </a:xfrm>
          </p:grpSpPr>
          <p:pic>
            <p:nvPicPr>
              <p:cNvPr id="17" name="Picture 14" descr="heart stethoscop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866" y="272954"/>
                <a:ext cx="537913" cy="537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http://www.thefarmersboyshepley.co.uk/wp-content/uploads/2011/01/valentines-red-hear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1282" y="591044"/>
                <a:ext cx="165020" cy="156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343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1"/>
          <p:cNvSpPr/>
          <p:nvPr/>
        </p:nvSpPr>
        <p:spPr>
          <a:xfrm>
            <a:off x="192150" y="1056139"/>
            <a:ext cx="4951204" cy="2695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6" descr="data:image/jpeg;base64,/9j/4AAQSkZJRgABAQAAAQABAAD/2wBDAAoHBwgHBgoICAgLCgoLDhgQDg0NDh0VFhEYIx8lJCIfIiEmKzcvJik0KSEiMEExNDk7Pj4+JS5ESUM8SDc9Pjv/2wBDAQoLCw4NDhwQEBw7KCIoOzs7Ozs7Ozs7Ozs7Ozs7Ozs7Ozs7Ozs7Ozs7Ozs7Ozs7Ozs7Ozs7Ozs7Ozs7Ozs7Ozv/wAARCAEsASYDASIAAhEBAxEB/8QAHAAAAQUBAQEAAAAAAAAAAAAAAAECBAUGAwcI/8QASBAAAQMCBAMEBwUGAgcJAAAAAQACAwQRBRIhMQZBURMiYXEUMoGRobHBI0JSYtEHFUNy4fAkMxY0gpKTovEXJjVjc4OywuL/xAAZAQEBAQEBAQAAAAAAAAAAAAAAAQIDBAX/xAAfEQEBAQEAAwEAAwEAAAAAAAAAARECAxIhMQRBYRP/2gAMAwEAAhEDEQA/APZkIQgEIQgEIQgEIQgEISIFQkQgVCRGYdUCoTc7RzC4y11JAbS1MMf8zwEEhCr3Y7hTN8Rpv+KFxfxPgzN8QiP8tz8kFshUT+MsEaNKsu8o3fouD+OsIbt27/5Y/wBSg0iFlJP2gYc0fZ01S48rho+qiv8A2htB7mHE+Jl/org2qFhXftCmPqYez2yH9FHk4/xI+pTU7fMOP1TKPQULzh3HGMO27Fvkz9SuLuMcccLiqaPARt/RMHpt0XC8sfxRjknrV79fwtaPkFHfjOLSetiNT7JSEwet5h1SGRg3cB5lePur69+9ZUHzld+q4PfLJq+RzvN11cHsD8Qo4zZ9XC3zkAXB+O4VGLuxGm/4oK8ksR4BBbumD1R3FOCt3r4z5An6Lk/jDA2Af43Nfk2Nx+i8wDTqmgZZHX6KYj2aCriqYmSxODmSNDmnqDsuyxfC+IudRwxE+pdvuNlsonZmAqKehCEAhCEAhCEAhCEAhCEFbj2JOwvCZqpljI0AMB/ETYLFf6eYs0FpjpnH8WQ/qr7jyTLhMbRznaPgVgCGgkrUgvJONcbkHdkjj/ljH1uo0nE+NyDWukH8oDfkq0FtroJbZXESn4xi0nr4hUn/AN0hcTV1khOaqmPiXkrmXAIDroFL5XCxkcfNxTQ1xN7p1/AJA653VCZDexQGEa3T/JJmsUCZbFGTTZGbVFzqgAy6UNFkgJF0X08CgXK0W0QQASi+m6TmUDi0EIIG4SXsg80BYXRYI3NrpL7IFIHJIALCwS3CS+iAt4IdsfFBN01xQLy6Jj9JHeSduNExw+1dbooL/hSYEvb+CUt+R+q9GpTeELy3hKS1XWN6Tg+9oXp9CbwhYVKQhCAQhCAQhCAQhIXBouTYeKBUKrquI8IpCWzV8WYbtYcxHuuqqbj/AAqNxEcdRJbmGAA+8oOXH/8A4XD/AOu35FYIkglX/EnFUON0gp46Z8eV4fmc4cvBZsyXNyQrLIY63PVBcbrj2viEdqeoV9oY6k6JzL7rgJNeSd2hCe0MSOW6Ggg+C4CpLdwCu8UzXx5rDX5qyyhTskKUu00SFyqGkIHklJRubbIBKElvBHMoF5IIKW/gk5oDU80HZH3kl9QgXcJEeSLhAX0RdNRdAXQSEhR5oHNTH6Sk7AtTwub9ZP8AZUE3hV1sVrm/mjP/ACr1PDjeALyfhp1sdrh+WI/Ar1XCzeAeSwqwQhCAQhCAXGpq4KSF01RK2KNu7nGyg43jtNg1Pmk78rx9nEDqfHwC8wxviCpxGYyVMt7eqweqzyCDXYtx8yMujw6EOt/Fl0Hsb+qx2I8RVteSaqrkkF/VvZo9g0VdDT1mIHMwZIz99306q0peH4RYyB0zurtB7lFVHpj5XWiY556NF12ZR4hL/CyA83OAWspsHdYNZGGjo0WVlBgLjuFcNef1VBW00XaOdGRe2hKhufK31nNHtWy46oThnDr6hu4kaPevMvSZZ9STqmQ1avrMnrPHsTP3nGN3fBV7YJZeRUiPC5HK5E1IGKxX1f8AArr+84j/ABG/7y5R4KXb3UuLAoj6wT1NcvTmuNmuDj0BurGDOyJodo46kdF2p6CGnHdaAV6NgXC1JBh8ctRA2SokaHOLxfLfkEzB521zrJw1XpFTwphs970zWHqzu/JU9VwOBrT1Dm+Dxda0ZE2sgDmrep4XxOnvaISt6sP0KrJaaWA2mifGfzNIV1DBsgIdrpdKEAjmlSKhvik8U8+STkoG7aII0TrapLaoE22SWPtTre9JZAluqB47o5IKACY//MH8pTxdMk/zW36FA/hw/wDeOsHWONesYSfsB5Lx/Bqgw8XGMnSaED2j/oV69g77wjyXNVohCEAoOLYnFhVC+pl1toxvNzuQU0my864yxb0qvfG132VNdjfF33j9PYgzuNYtNVVEk88maR51PTwHguOG4U6pcKiqaSDqyM/Mrlh9KcQrjJILxRHb8R6LcYVhhlcCRopFcKHCny27unRaKjwRjQC5qs6SiZCwaKYAAqiLFQRsGwXdsTW7BdEIMX+02nE/C0jAP4rPmvLabDWtA7q9f47Zn4flH52H4hed5ANPBagiw0LQBcBS207W8tF0AsE6y1iOYYBoAnhqUJb6KifglCa/FoICAWZszweg1/p7V6PVYhDh8BkmNmNWa4IorRTVzm6uORh8Nz9Pcp+KkVGJwQXBbFd7mnnb+pC59VU6DiGinjEjhLEwmwdJGQD7VOhqaapF4Zo5P5XAqk8lyfSQSOLnxjMd3Dun4KDRuhY7ko82Hwyts9jXDoQqaP0ynt6PXSWH3ZQHhSGYzXQf6zRtlaBcugd9Dr7k0cKzhLD5ySIuzcebDZUlXwZPFrTTB46PFviFrIMfw+dwY6UwyfglaWkKe0xytzMLXDqDdXR5ZU4RX0l+1p32H3mi4+Cgk6kc168+mY8bBVlbw9Q1dzJTtLvxAWPvV9h5mkOy1tbwVa5pJiPyvFx71Q1eCYhR37Snc5o+8zvBa2IgX1SDxQenPxRzQBI2SI9qQ3OnJAJN9kFB3sgL+Ka/12+RTr8015s5vkUFdE7JxZSOGndb8yF6/gUt4gF4pihLcTa4EgiC4I39Zeg/s6xuorMKaKxxdLG7LnO7m8iVzV6QhMjfnYCEIOGJ1QosOnqLgGOMkX620+K8exiYhlibm1yepXpnGUhZgb2fje0fG/0XmGIAS10UZ1DpGg+9SrF5gGH5IIo7a7u8yvQcMpGxRA2WcwGnDnA2WxiaGsAVQ8CyVCEAhCS9kGc43F+Hp/At/wDkF5zoCtrxnxBQS0UuHQS9tMbZizVrLEXueqxDToFqDs3a/VOJTGus0JC4LSH3slaC4gN3K5hyteG6T07GoGEXbGe0d5Db42Qb/CqQYfhUFPa2Rgzee5+qqInCeuqKhwuQcgPTmforuvk7KikI3tYe1UlEAKUOP3yXe86fCy51UlLdMujMojol+S5Z1XYxDLUxwFkIqY45c0tOXACQWI56aEg2PRBZzQRVEeSWNsjb3s4XF1FGHiF5fS1E9O4/gfce43WYNRi+Gks7Z1MxgcWRuAewMAe8i53sCxuhHRWVPxXGZg2rjZEw3GcPuQWtu67d7XBF9dQrhq8jxLGaTKHtirWDQkdx3uOnxUuDiaic7s6pslK+9rStsCfA8/Yq6lxGmrATFJYh2Use0tcDvYg67arq8NeC1zQQdwRuorQxyQ1DM0b2vHVpumvpmPGoCyjqCNkhkpZJKZ55xOsPdspEWL4vRutI2OsiA3Hdf7v6ponV/DtFW3MsDS4/eGh96zdfwVKy7qSa4/BJ+q09JxLQVDxFMXU0x+5KLFWjTHM0OY4OB2IN1ZR5JV4dWUJPpMD2Afetce9RNbXK9hlo45GkFoIPUKhxHhGhqbvZH2L+senw2WtHniQ8zdXlfwrX0hLogJ2D8Oh9ypHsfG8ska5rhu12hCuoBqAmSHvt9qW+uyZIe+y2iCrrIe2xqCOwOeO1j/Mttw7SmkOVthcjRo0A5BY8i/EdFfmP/svTcDo2us4hYVpqEnsBfohd4mBjAAhBQ8ZNLsEkP4XNPxC8zqrCthkOwkaT7163jlN6Vh08Nrl7CB5ryWrZnj10I0KlWPROHwLBahuyxfCtWJ6aJ/MjXz5rZsN2gqochC4VlXDQ0slTUPDIoxdxKArKynoaZ9RUytiiYLlzl5nxNx1UYhmgpHOpqXY2Nnv8zyHgFW8UcUT4zUlziWU7D9lFfbxPUqlocKqMVd2khMdPffm7yUUymru2qywXtlOqsmu7o15K0jwWKCjeyngDe7va5J81UR3yZdrGy1Edc+gsjN1TdboAK0joCttwJR5aeeucNZHZG+Q3+J+Cw4ve269Xwaj9AwinpyLOawZvPc/FSqj4/OY6UNbqdXD2bKK2zGNYNmgD3IxmTtK1kYOzmj3d4/JcS/qVzHYvXKWdrYXSC7soJ7ut/wBVzltJG6MkgOBFwdRdVjsPmp3F1JMY2k5ixun3rnw2JHu6IjrFi0rIgZY3SkMLi5oAFgSCflb+hVXxfjtZSYbRsw+U09TWS2DiASxoF3dQeSly1NQxzWVkIcHfhdYuObu2PI6bX3csrxLMybidtNFpFh9MGBo2Dna/KyJfxKpeLcYpoxFWw0+JRbOIHZyOHl6p9wU6LHuHMSHZySPwupcC0CZuSxzh9wdWnvC+/XqszNM2GF8rzZrAXH2KFhlS/EqaWSeNuQvIaCOSazOnoNThEs/b1bpIq98kTsoyhoLyAGkDYAAdb6laCH7KBkbnl5Y0AucdTYbleMwYyzCayWGlqqnDXtfciJ143HqW6j4LTUXGuJdiW1dPTYlA4WL4T2bvG4Nwfgmta17MciMro3RPuajsYwzUu0BzeA1PuUuKtp6ht4pmuvy2O9tvMFZmhx3h+sq+1jqXUFVlP2dQ3s9XEZiL6E6W0KnxYc5tNBRlkUkGcyPmYe9mzXBHwF73RVzNHHM0skY17ehF1GZDUUb+0oKuSD/yyc7D7Dr8VV1GMTx4qe8Y6dpyFrmklxB1NrX1JAG17c1ObitJJGXh50F8lu8RcjQc7kadUFrBxTVUtm4jSF7QNZoO8PaN/gr2ixegxJgdTVDH35X1WVJzDTmOaizUcMkhlDTHKf4kZyu943TVbx8LHjZVlfgVJXMImga7obaj2qhpcYxigdbtG1sIPqyd14HnsfgrzD+KKCteIpHGnnP8OUZT/VXRl8R4JkjJfRS3H4JPoVlq+jq6GVjamB8ZudSND7V7PlZI24sQeiiVOHw1EbmSRte1wsQ4XBWto8RaS7iGhPiPmvWOH/VCoMd4Tw+mqY6+BzoZITfIDdpHkr7h9wLBqoNMNkIGyEHKpZniIXlnEVCaLFJW2PZykvb9QvWHC4ssrxThHptMcotI3Vh8VKsZHhnERQ1/o8htHKbtPR39V6fRzCSIWK8Zka5rix4LXtNiOYK2fCnEwfko6t9pho1x+/8A1SDeLzf9o2OOfVNwuJ9o4gHSAc3Eae4fNehtma6PMCvCcerH1uOVkpN80zj7L6JUNw6iOJVln37JmrvHwW6w3DDJlDWWaNAANAqXhej/AMIw21kcXH5fRejYVRNjjBIVg4x4Q1sGrRssXiXD3o1RIYnd1xuARsvUC0ZbKtrMMZPrZB5j6BKD91HoEvRq3zsAbfZN/cDeiujIYNhL6jF6ZjwMgeHOt0Gq9KPdb5BVuHYY2kqnSW1y2U2rf2dNI78tkozVTIZMQDrXHef5HYfVGZc3OPbyG+1m/X6ozLmH3QXJl0mZELI1jrOe1py6i42XmUVQa2qq687VU7ntvybezR7gttxRXGg4crZmuLXmPIwjfM7QfNYiniEFOyIfdaAjPVRsZLZKI0wmayWZwDGk+trsu1O2HDaGOOR7WNYLFxNgTz+KrCx1XxIS9pyU4BA+XxK5TN/e+NSQl57CFpBt1/6/JMZWdeygqKOSpkZHK1rb52nX3hQcB/wmGT1chsw3IHkmf6N5ZbMq3CI+sCNSn426KlwtlFE7KTazdyWhX/F/xGbiWJzRdu+mbUQEnumO4HuVngWLTXccNqp6GSPeIPzx6/lOihUeN0cGH9ixrmPij7rSNHO8/NdeH6ctpn1L/Wmde/glGsh4sr2M7LE8PhrYbjM+Huu88h0J9oVxQyYfjdK6TD3y072FrS1zbFhaDlu08he4t08FkjqtdwzT9jhfaEd6Zxdr02Czq83VtTxCCEMDiepuTc+1db3TboG6NnDUJksEc7MsrGvbyDheycNU7cIG0suIYZrRVLnxDeCY5h7Hbj239i19PWiejZOW2ztvayyrWl7gxou5xAC0dVlpqTI31Y2WHsC1BkccrXVuJmnB7jD3vFWXD8moGyzsZMs1ROTuTY/BaPAIzcFaGtYbsCEMFmhCByj1UAmjIIUhIdUHnnEfD5e8zwNtIN/zLIuDo3lrwWvaeehBXs1ZRtnYdFjsa4dZNdxZZw2cNwpi6g4PxhPTRdhXZpWAWEg9YefVY2anL62eTKcr5C5p8CVZ1WGVdG490yM6t/RRBMNioNXwtGDTwjoLL0OlaBEF43SYnPRvDqeYxnw29yuoOOcWhaB2kL7fjj/SyumPUUmi82/7QcUt/l0v+479Vxm48xiQd2aOP+SMfW6aY9PuAoNXjWGUQJnrIWkfdDrn3DVeVVXEFfWXE9bNIDu3OQPcNFwpI562ojhhY453Bt7aC5TTHrlNUMq4hUxX7OQXbcWuFHxN1qYN/E5SYImwU7I26BrQB7FX4tIAWg7NBcVUUGbMXuPN5+dvkEFwAJJsBqubTaNoPQXTZAJI3Md6rhY+SwOoka5uZrg4dRqqwYw6FpfMwlmTMLjKc34f76FPfQkF74ZXMcbu0Nrnxt/eq4ummgmEVQ0TNlNhcW0c6xHPYEeCIquNqrtDh1A0+vIZnD8rRp8T8FSLtjVQaviapIILKVjYGW97viVwulc+r9AY1ri4NaHO3NtSqSbCa2nnknoKi2Y3yk2/oVbVM7aamkmd9xt/NUkeOVrGdrNTB8TtnAEfFWak1cUElQ+mHpTMsrSQdN/FU/bRT8RufPI1jYbtaHaAkf2Srahr4a+IviuC02c124XOrwmkrHl72Fsh3c02JU1ZVbjMUD6qngpY4xLKblzR7vqr9jcjA3oLaKrosEZR1QnMpflBDQRaytEtS05rXPc1jdXONgvQKeIU9PHCNmNDfcFjsCpxUYtFdt2x3efZt8bLaqN8FSpqXZGzwfFOBXK/RKHaILPBoe2xAPPqwjMfPkpPENR2OHym+pau2Bw9nhxmcLGZ1x5DT9VS8VT5mshB9Zy3BSQMy0zRzc5a/AYrMBsqSlpg/DZTbVtiD0tv8CtHghHZNVFyNkIQgVCEIEXGamZKDcLuhBnq3BGvuWtWbxHhxrw7NEL8nAaheiFoPJR5qRkrSCAg8IxUVWE1BjmpS5vJzXWuFGgqaur/ANXoZnDqbWXrOOcPxVMZa+MOHLTZZWTD5cP7rG3YOg1UxdVkODtksXVMl+bbAWU+HAoOYfJ/M79ErZI376Hqp9JWy05BGWVvR2/vSYGwYK1tskDR4kXKucHwtzcRje8GzO8u1HjuHHSojfCRzLcw+CuqOelqj2tK8PYNCR1VRMO1lR4y8ZZ78mZR7dPqrwrOYu4Ohdf70g+Bv9FKKWqMpjIpyA8kWJOgHuPyUaOvcGuMkR7jQXWFtelj/ehUolMkjjlaWyNDgdwRdYHSOZknquvy1Fkk8kUMTp5cobE0uLiNgBqo3oUTQDGXMIBtY7Kq4imqqPhyoifI176hzYWEC3rGx+F1Rl6NzpY3VLx36h7pXebjdSE1jAxgaNmiyVRwtQ8VpZaymbDEWgF4Lr9Es9qDCniMX7KOzdOfVSyVT4rVSvrIaGB1i/1/IqxZ9Mw+2HYLJVO9eQZm/IKNSYfXSU7KuCpLHvuSCSLqRjUvaGLD4mZnnvDW1ugUX95V9JCaWaEN7uRriLW5eRVaifhmKSyQVBqu92AuXNG/92UuDE6aZ7Y8xjld/DeLFcMMoOxw4xTNGaUHOL9eSIaCbtWOqJmuZDbIGtsTbYkqXGfjb8K09o56kj1jkb7NT9FoLqvweD0bC4GWsS3M7zOqnXusus/DroumXslBVU+6VrXyvbEwXc8gAeK53Vpw/TdtiBmIuyBub/aO39+CQaEsbT07YWerG0NCxeMP9IxUM5MWurZckTnFYnPnq5pzsCT7l0FgK+CGjfTE2kcCNOZKucBeTGFh6YmesvyGv9/FbvAorRgqi+GyEIUCoQhAIQhAJEqEHKWFsjbEKnr8HbJchqvUhAO6Dz2uwCxJyWPUKploKmAnIbjx0XqMtJHINQqypwVjwSGoPPRUSxnLIwjzC3vDcXZ4PE8tsZLv9+3wsqurwEi9m7+C0lNEIKaOJosGtDR7EDnm0bj0CzGMG0cTeeYu+FvqtLUG1O/yWYxl320TRyYSfaR+izRWXSgoSXWA4Jk0ENTF2c0bZGXByuF9UuayMyCrqOHKWQfYPdC7puFUVOBVsFy1glb1Zr8N1qi7xSZkZvMrCPa5jiHNII5EKD6CwYk6svcltgLbeK9Enp6epaRNE1/mNfeqqp4cgku6nkMZ5NdqEY9b/TzmWd1FjUlRUwucCSGkdORHXRPqalmLV1PBFm7Mauvp5/JaurwOriBD4O1Z1b3gquOhgp5S+OFrHHe2i1pru3RoCkUcHpNZDDb13AHy5qMrnhqDtK98xFxEzQ9Cf6XWUn2tWCi6ZdKCjseClB130TAfFOHggcNlrcJpfQ8MYHC0kvfd9AqLB6L02ua1wvGzvP8AJamR1yTyW+RUY3OIqV+vJY+Z/ZUD3Hd+ivuI58wEQPrFZrESZJIqZvPdag74LTlxDiNXm69CwuHs4RpyWXwKku9ulgFtIGBkYCDqhCEAhCEAhCEAhCEAhCEAkslQgjVTW5RpqSmbCydUG8jW+1MJQcao/Y26lZbFyf3k7oImge8n9Fp6k3DR4rKYrJmxCcfhIH/KFnoRC6yYXJrnJhcsDpmSF2q53S30QPv4oumXQDqgfdF0y/K6W6B2YrhPR01T/nQtceux966JboKap4bjdrTylv5X/qp2D0DsOp3Mkc0ve65y7W5BS7pQfFEnMdLpQbJgKcEU8FdGA3smNFzdXeAYd6RP6TK37KI3F+ZSfRb4VR+gUADhaWXvO8OgXaZ2WMldXOzuJUPEZezgOvJdBlcTk7bELcmKop2mpxGSXkDlb9VLnls2eoPjZdcEpCSwEa7nzVGqwOlyxgkK+AsFFoYezhHkpaAQhCAQhCAQhCAQhCAQhCASJUjtAUESQ3nJ6BNSXu5x6lCDhU+s0eCxuIn/AB9QeZkPw0+i2U+snsWIrn5q2dw2MjvmVjocCSm3QSkWAqLpEIHXRdNSoHeCEgQUCouk5oHggVNkmZC27zYE2HMk9ABunLjUQvkMT4y3PE7MA4aHQi3x3VHaGZkzM8ZuAbG4sQehC7t1Oyrm005kldOA2K/aODDo6wFh1tpr18laYVRVFRHCzK50sguQeROvwTBMw6hfXVLYYxp949Atg2OOmhZTQizGD3rnQ0UeGUoiZYyuHfd1K6gXK6SYAbKjx+pyQOAOp0V485YyVkcam7WqbGOtyqKmdt2RRW3NytFgNJezrKijZ21ZpsNAtrg9OGRA2QWjG5WgJ6RKgEIQgEIQgEIQgEIQgEIQgEyU2YSnrhVuywuPggitPdHinKO2XkurXXQc5BeQ+CwMpvISeeq9GjizOLuqzmM8LziV09E0PY7Ux8x5LPUGZRqnyQyQvLJWFjhycLFNC5hLJUJUCISoCA1Re2yEmt0BzRsoVTVTCR8cLWtLC0ZnC5JO1h08fA6KTTy9tC19i07Oafukbj3qjsBdXWFYTHJA6trZBDSs5nQuVTDGZJGMbq5xAAS/tEr5KKkp6CA5IwMoA52Gp+I+K6ePi99SQtWNVxrw1hz+ypqE1BabE5L/AKn4LtQ/tEwUvtJRvpCfv9nYe/RePuzO3KG5mG7SWnkRovqT+Dzn65+76EpK+mxCLt6WdkzDzafpyUgFeEYJj9bgtU2WnkNhuy9g4dF7Pg+Kw4xhsVbCdHjUdDzC8fm8PXiv38al1IrZQyE+Sxk8ueolmOzdlf43V9nC4A67LMv0hYzm83K4NJuDQGSYE66rc0keSIBZvAKbY2WqYLNAQOQhCAQhCAQhCAQhCAQhCAQhCAUHE5MkBU5V+LRdtTObci43HJBVMmuVIZN4rO+kT0khZJ3wOexU2nr45Nna9Cgvoqgs1BUyOqY/R3dKomTjqu7JkFpVUFJXMyzwskHW2o9qz1dwfqX0U3+xJ+qtYqlzNipcdY13rix6qWSjz6rw6qonZaiBzOhtofaoy9RIjmYQ4Ne08jqFUVvC9BVXdE0wPP4Nvcs3kYVCu63hevprmICdg/Bv7lUuhfG/I9jmu6OFis4GNYXEAAlXFJwzXVLA9wbC07GQ2PuT8NbBhmHvxWoYHvvaFh69VHe7E8Vc6Sur5oGOGkMJy28/01XTjx3odargSapkjkFXGHM0OU2JHS9tFFk4dqcOYGejlrL/AHdQfG67wYaynfnjxGvaR0mA+isaTGMQoCG1TxWwc3huV7fZzW74aOeCYBPJOypmb2cbCHC+7lA/aJgcldhgrYW530ri54H4SACfZYLZx1TKqFskLw6Nw0ISaEEOAIOhB5p4+v8An1LC/Xz3kR2a9J4i/Z0ZZX1mCZSHG7qVxtY/lO1vA/0WNqMFxCkkdHUUNRG5ptZ0R+fNfZ48/Hc2VxvNioyL0b9mU0gw+ujPqRvaR5kf/n4rKUHDeK4nOIqWhmdfdzmFrR5uOi9LwvBouGsC9EDxJM8l8zxsXeHgLLzfy/JxePX+2uJdVmLzGaqbEDpe5UNre1q7DZugSukzTS1B5aBScIgMkwJFzdfNjo1WDwZIgbK2Uekj7OIBSUAhCEAhCEAhCEAhCEAhCEAhCEAucsYkbYrohBn8QwZstyGqgqcLmhNwDot6Wg7hcJaOOQatCDCMqqinNnXcPFTYMTjfYOOU9CrqrwVj72aqOqwaSMktBQWLKgHYruybxWa/xFK7S4A5bhSYcUI0kbbxCDRsqC3VriFKirjs4AhUMNYyQd14KksnHVBfMqIn87HoUlRR01W208LJB4hVDZvFSI6l7dnFBDx6lApWNiYGshcLNA0AuFSdrYrVGRswLZRma4WIPNZrF8MmoJO0aC+Bx7rxy8D4r0eGz8SuYmS9r4qv7YhPbLcr0+rOr7BKns6s04PclBcByBG/zV+s5w/E+WrdLb7OJtifzG1h7r/BaNeLySe3xqEGmqeJXDmmIXNTnPcRqVQY/VZIi0HU6K6kdlaT0WSxSX0iuDOTdSoK+QZY2RDc6laLAaXQOsqCJvb1emwNgtthNP2cLdFRZMGVoCchCAQhCAQhCAQhCAQhCAQhCAQhCAQhCAQhCBCAVzkp2PFiF1QgqqnCY5Ae6FTVeBEEloWtsmuja7cIPP5aCeA3APmNEkdbUQmzu8OjtFuJqCOQHuhVdVgbH3IaqKeHFGHR92HxU6Oqa4XDgVAqcFkjJyg2UF1PPTkkZm+SmDSMnHVSY6otaWkBzTu1wuCsrHiE8Zs8Bw8dCpkWKxkgOuw/mCCzmwfCap+YNlpjzEZBb7jf4JjeHcMa4ONRUSAH1QQ0H22v7kyOra8Xa4H2ru2o8Vr36/NMWEIhp4Ww08TYom7MaOfXzXXOCq5s/iugm8VkTrhLdRGzeKf22iDliE4ip3G/JZCSU5JJju86K4x2qLgIWnVxsqSXvzNibs1BYYLTF8gJC21NHkjAVHgVJlYCQtCBYWQKhCEAhCEAhCEAhCEAhCEAhCEAhCEAhCEAhCEAhCEAhCEAkIBSoQcnwMfuAoc+FxyfdCsUIM1U4CDchqqZ8Glj9UGy3RAO65Pp2P3CDz11LPCbgEHqDZKytqYjqc38wW2mwyJ/3Qq+owJrr2CCijxX8bCPEahS4sRik9WQFNqMBe03aCoE2GzMOrb+YTBdtqQea6CpAB1WZtPD6pe3yNwnenVIaW5mm/M6Jg7VM/bVkkhPdjCZhsJnqMxF7lRSTk7MHM5xu4jZaLAqM3DiEGhw+ERwjRTUyNuVoCegEIQgEIQgEIQgEIQgEIQgEIQgEIQgEIQgEIQgEIQgEIQgEIQgEIQgEIQgEhAKVCDm6JrtwuElDE/doUtCCnmwaN/3VXz4ADqAtOggHkgycGA5Xg5VoKKjbAwaKXlaOQSoBKhCAQhCAQhCAQhCD//Z%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4675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" y="204313"/>
            <a:ext cx="914535" cy="7021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85358" y="225142"/>
            <a:ext cx="1215996" cy="830997"/>
            <a:chOff x="7469783" y="234738"/>
            <a:chExt cx="1215996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469783" y="234738"/>
              <a:ext cx="1059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KNOW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Y   UR 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NUMBERS</a:t>
              </a:r>
              <a:endParaRPr lang="en-GB" sz="1600" b="1" dirty="0">
                <a:solidFill>
                  <a:srgbClr val="004687"/>
                </a:solidFill>
                <a:latin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61282" y="272954"/>
              <a:ext cx="1024497" cy="537577"/>
              <a:chOff x="7661282" y="272954"/>
              <a:chExt cx="1024497" cy="537577"/>
            </a:xfrm>
          </p:grpSpPr>
          <p:pic>
            <p:nvPicPr>
              <p:cNvPr id="10" name="Picture 14" descr="heart stethoscop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866" y="272954"/>
                <a:ext cx="537913" cy="537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http://www.thefarmersboyshepley.co.uk/wp-content/uploads/2011/01/valentines-red-hear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1282" y="591044"/>
                <a:ext cx="165020" cy="156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Picture 11" descr="http://g-ec2.images-amazon.com/images/G/31/misc/B00F38B3NW.02.jpg"/>
          <p:cNvPicPr/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2" y="1116638"/>
            <a:ext cx="666749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lood pressure ch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7" y="1104763"/>
            <a:ext cx="183229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80287" y="1083734"/>
            <a:ext cx="2186817" cy="2292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kern="0" dirty="0" smtClean="0">
                <a:solidFill>
                  <a:srgbClr val="004687"/>
                </a:solidFill>
                <a:latin typeface="+mn-lt"/>
              </a:rPr>
              <a:t>Heart rate</a:t>
            </a: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Most adults have a resting</a:t>
            </a: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heart rate of between 60-80</a:t>
            </a: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beats per minute (bpm). </a:t>
            </a:r>
          </a:p>
          <a:p>
            <a:r>
              <a:rPr lang="en-GB" sz="1100" kern="0" dirty="0">
                <a:solidFill>
                  <a:srgbClr val="004687"/>
                </a:solidFill>
                <a:latin typeface="+mn-lt"/>
              </a:rPr>
              <a:t>The fitter you are, the lower your </a:t>
            </a:r>
            <a:endParaRPr lang="en-GB" sz="1100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resting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heart rate is likely to be. </a:t>
            </a:r>
            <a:endParaRPr lang="en-GB" sz="1100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For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example, athletes may have a </a:t>
            </a:r>
            <a:endParaRPr lang="en-GB" sz="1100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resting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heart rate of 40-60 bpm </a:t>
            </a:r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or</a:t>
            </a:r>
          </a:p>
          <a:p>
            <a:r>
              <a:rPr lang="en-GB" sz="1100" kern="0" dirty="0">
                <a:solidFill>
                  <a:srgbClr val="004687"/>
                </a:solidFill>
                <a:latin typeface="+mn-lt"/>
              </a:rPr>
              <a:t>lower. You should contact your GP </a:t>
            </a:r>
            <a:endParaRPr lang="en-GB" sz="1100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if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you think your </a:t>
            </a:r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heart rate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is </a:t>
            </a:r>
            <a:endParaRPr lang="en-GB" sz="1100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continuously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above 120 bpm </a:t>
            </a:r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or</a:t>
            </a: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below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40 bpm, although this </a:t>
            </a:r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could</a:t>
            </a:r>
          </a:p>
          <a:p>
            <a:r>
              <a:rPr lang="en-GB" sz="1100" kern="0" dirty="0" smtClean="0">
                <a:solidFill>
                  <a:srgbClr val="004687"/>
                </a:solidFill>
                <a:latin typeface="+mn-lt"/>
              </a:rPr>
              <a:t>just </a:t>
            </a:r>
            <a:r>
              <a:rPr lang="en-GB" sz="1100" kern="0" dirty="0">
                <a:solidFill>
                  <a:srgbClr val="004687"/>
                </a:solidFill>
                <a:latin typeface="+mn-lt"/>
              </a:rPr>
              <a:t>be normal for you.</a:t>
            </a:r>
            <a:endParaRPr lang="en-GB" sz="11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9419" y="1116638"/>
            <a:ext cx="23503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</a:rPr>
              <a:t>Healthy body fat percentage ranges</a:t>
            </a:r>
            <a:endParaRPr lang="en-GB" sz="1000" b="1" kern="0" dirty="0">
              <a:solidFill>
                <a:srgbClr val="004687"/>
              </a:solidFill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title"/>
          </p:nvPr>
        </p:nvSpPr>
        <p:spPr>
          <a:xfrm>
            <a:off x="551625" y="84710"/>
            <a:ext cx="8229600" cy="648621"/>
          </a:xfrm>
        </p:spPr>
        <p:txBody>
          <a:bodyPr/>
          <a:lstStyle/>
          <a:p>
            <a:pPr algn="ctr" eaLnBrk="1" hangingPunct="1"/>
            <a:r>
              <a:rPr lang="en-GB" altLang="en-US" sz="2800" dirty="0" smtClean="0"/>
              <a:t>What do my results mean ?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88665" y="3267383"/>
            <a:ext cx="1183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NHS.co.uk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81378" y="3425842"/>
            <a:ext cx="2518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World Health Organisation (WHO)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61695" y="3505318"/>
            <a:ext cx="1717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Blood Pressure  UK 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2022"/>
              </p:ext>
            </p:extLst>
          </p:nvPr>
        </p:nvGraphicFramePr>
        <p:xfrm>
          <a:off x="825896" y="4037511"/>
          <a:ext cx="2585460" cy="786956"/>
        </p:xfrm>
        <a:graphic>
          <a:graphicData uri="http://schemas.openxmlformats.org/drawingml/2006/table">
            <a:tbl>
              <a:tblPr firstRow="1" firstCol="1" bandRow="1"/>
              <a:tblGrid>
                <a:gridCol w="849572"/>
                <a:gridCol w="867944"/>
                <a:gridCol w="867944"/>
              </a:tblGrid>
              <a:tr h="17902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Weight (lb)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8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Less than 110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110 lb – 165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165 lb and 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4.3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5.3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6.5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739137" y="3816017"/>
            <a:ext cx="27206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>
                <a:solidFill>
                  <a:srgbClr val="004687"/>
                </a:solidFill>
              </a:rPr>
              <a:t>Woman: Average of estimated bone mass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63204"/>
              </p:ext>
            </p:extLst>
          </p:nvPr>
        </p:nvGraphicFramePr>
        <p:xfrm>
          <a:off x="3436004" y="4033604"/>
          <a:ext cx="2565068" cy="794769"/>
        </p:xfrm>
        <a:graphic>
          <a:graphicData uri="http://schemas.openxmlformats.org/drawingml/2006/table">
            <a:tbl>
              <a:tblPr firstRow="1" firstCol="1" bandRow="1"/>
              <a:tblGrid>
                <a:gridCol w="842872"/>
                <a:gridCol w="861098"/>
                <a:gridCol w="861098"/>
              </a:tblGrid>
              <a:tr h="17597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Weight (kg)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8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Less than 50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50 kg – 75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75 kg and 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1.95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2.40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2.95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764471" y="4873461"/>
            <a:ext cx="25138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</a:rPr>
              <a:t>Men: </a:t>
            </a:r>
            <a:r>
              <a:rPr lang="en-GB" sz="1000" b="1" kern="0" dirty="0">
                <a:solidFill>
                  <a:srgbClr val="004687"/>
                </a:solidFill>
              </a:rPr>
              <a:t>Average of estimated bone mass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24556"/>
              </p:ext>
            </p:extLst>
          </p:nvPr>
        </p:nvGraphicFramePr>
        <p:xfrm>
          <a:off x="811767" y="5107807"/>
          <a:ext cx="2584576" cy="713709"/>
        </p:xfrm>
        <a:graphic>
          <a:graphicData uri="http://schemas.openxmlformats.org/drawingml/2006/table">
            <a:tbl>
              <a:tblPr firstRow="1" firstCol="1" bandRow="1"/>
              <a:tblGrid>
                <a:gridCol w="849282"/>
                <a:gridCol w="867647"/>
                <a:gridCol w="867647"/>
              </a:tblGrid>
              <a:tr h="15017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Weight (lb)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Less than 143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143 lb – 209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209 lb and 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5.9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7.3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8.1 lb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51575"/>
              </p:ext>
            </p:extLst>
          </p:nvPr>
        </p:nvGraphicFramePr>
        <p:xfrm>
          <a:off x="3420987" y="5107808"/>
          <a:ext cx="2552300" cy="713933"/>
        </p:xfrm>
        <a:graphic>
          <a:graphicData uri="http://schemas.openxmlformats.org/drawingml/2006/table">
            <a:tbl>
              <a:tblPr firstRow="1" firstCol="1" bandRow="1"/>
              <a:tblGrid>
                <a:gridCol w="838676"/>
                <a:gridCol w="856812"/>
                <a:gridCol w="856812"/>
              </a:tblGrid>
              <a:tr h="150306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Weight (kg)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Less than 65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65 kg – 95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95 kg and up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2.65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3.29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3.69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48" name="Table 20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161667"/>
              </p:ext>
            </p:extLst>
          </p:nvPr>
        </p:nvGraphicFramePr>
        <p:xfrm>
          <a:off x="6970817" y="3950350"/>
          <a:ext cx="1971162" cy="200025"/>
        </p:xfrm>
        <a:graphic>
          <a:graphicData uri="http://schemas.openxmlformats.org/drawingml/2006/table">
            <a:tbl>
              <a:tblPr/>
              <a:tblGrid>
                <a:gridCol w="197116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Healthy Body Water % Range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" name="Picture 39" descr="http://www.clipartbest.com/cliparts/yik/gBB/yikgBBEkT.png"/>
          <p:cNvPicPr/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47" y="4413264"/>
            <a:ext cx="2857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http://images.sharefaith.com/images/3/1190918393345_168/img_mouseover3.jpg"/>
          <p:cNvPicPr/>
          <p:nvPr/>
        </p:nvPicPr>
        <p:blipFill>
          <a:blip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97" y="5005476"/>
            <a:ext cx="171450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2048"/>
          <p:cNvSpPr/>
          <p:nvPr/>
        </p:nvSpPr>
        <p:spPr>
          <a:xfrm>
            <a:off x="7386862" y="4407239"/>
            <a:ext cx="619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100" b="1" dirty="0">
                <a:solidFill>
                  <a:srgbClr val="002060"/>
                </a:solidFill>
                <a:latin typeface="+mn-lt"/>
              </a:rPr>
              <a:t>45-60%</a:t>
            </a:r>
          </a:p>
        </p:txBody>
      </p:sp>
      <p:sp>
        <p:nvSpPr>
          <p:cNvPr id="2050" name="Rectangle 2049"/>
          <p:cNvSpPr/>
          <p:nvPr/>
        </p:nvSpPr>
        <p:spPr>
          <a:xfrm>
            <a:off x="7396134" y="4987497"/>
            <a:ext cx="6511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100" b="1" dirty="0" smtClean="0">
                <a:solidFill>
                  <a:srgbClr val="002060"/>
                </a:solidFill>
                <a:latin typeface="+mn-lt"/>
              </a:rPr>
              <a:t>50-65 </a:t>
            </a:r>
            <a:r>
              <a:rPr lang="en-GB" sz="1100" b="1" dirty="0">
                <a:solidFill>
                  <a:srgbClr val="002060"/>
                </a:solidFill>
                <a:latin typeface="+mn-lt"/>
              </a:rPr>
              <a:t>%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220800" y="1056139"/>
            <a:ext cx="3735875" cy="2695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207106" y="3824463"/>
            <a:ext cx="5944312" cy="20538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303818" y="3824463"/>
            <a:ext cx="2652857" cy="20538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4" name="Straight Connector 2053"/>
          <p:cNvCxnSpPr>
            <a:endCxn id="25" idx="3"/>
          </p:cNvCxnSpPr>
          <p:nvPr/>
        </p:nvCxnSpPr>
        <p:spPr>
          <a:xfrm>
            <a:off x="2778832" y="1116638"/>
            <a:ext cx="0" cy="251179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439834" y="5519770"/>
            <a:ext cx="22797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</a:t>
            </a:r>
            <a:r>
              <a:rPr lang="en-GB" sz="1000" b="1" kern="0" dirty="0" err="1" smtClean="0">
                <a:solidFill>
                  <a:srgbClr val="004687"/>
                </a:solidFill>
                <a:latin typeface="+mn-lt"/>
              </a:rPr>
              <a:t>Tanita’s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 own internal research 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4893" y="3796478"/>
            <a:ext cx="26260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</a:t>
            </a:r>
            <a:r>
              <a:rPr lang="en-GB" sz="1000" b="1" kern="0" dirty="0" err="1" smtClean="0">
                <a:solidFill>
                  <a:srgbClr val="004687"/>
                </a:solidFill>
                <a:latin typeface="+mn-lt"/>
              </a:rPr>
              <a:t>Tanita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 Body Weight Science Institute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78301" y="4873461"/>
            <a:ext cx="26260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</a:t>
            </a:r>
            <a:r>
              <a:rPr lang="en-GB" sz="1000" b="1" kern="0" dirty="0" err="1" smtClean="0">
                <a:solidFill>
                  <a:srgbClr val="004687"/>
                </a:solidFill>
                <a:latin typeface="+mn-lt"/>
              </a:rPr>
              <a:t>Tanita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 Body Weight Science Institute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4" y="3841951"/>
            <a:ext cx="546393" cy="47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2" y="4932694"/>
            <a:ext cx="546393" cy="47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44" y="3842543"/>
            <a:ext cx="590762" cy="4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54" y="1469165"/>
            <a:ext cx="3250499" cy="19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54" y="1173645"/>
            <a:ext cx="483816" cy="39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72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1"/>
          <p:cNvSpPr/>
          <p:nvPr/>
        </p:nvSpPr>
        <p:spPr>
          <a:xfrm>
            <a:off x="192149" y="1056139"/>
            <a:ext cx="8809205" cy="2695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utoShape 6" descr="data:image/jpeg;base64,/9j/4AAQSkZJRgABAQAAAQABAAD/2wBDAAoHBwgHBgoICAgLCgoLDhgQDg0NDh0VFhEYIx8lJCIfIiEmKzcvJik0KSEiMEExNDk7Pj4+JS5ESUM8SDc9Pjv/2wBDAQoLCw4NDhwQEBw7KCIoOzs7Ozs7Ozs7Ozs7Ozs7Ozs7Ozs7Ozs7Ozs7Ozs7Ozs7Ozs7Ozs7Ozs7Ozs7Ozs7Ozv/wAARCAEsASYDASIAAhEBAxEB/8QAHAAAAQUBAQEAAAAAAAAAAAAAAAECBAUGAwcI/8QASBAAAQMCBAMEBwUGAgcJAAAAAQACAwQRBRIhMQZBURMiYXEUMoGRobHBI0JSYtEHFUNy4fAkMxY0gpKTovEXJjVjc4OywuL/xAAZAQEBAQEBAQAAAAAAAAAAAAAAAQIDBAX/xAAfEQEBAQEAAwEAAwEAAAAAAAAAARECAxIhMQRBYRP/2gAMAwEAAhEDEQA/APZkIQgEIQgEIQgEIQgEISIFQkQgVCRGYdUCoTc7RzC4y11JAbS1MMf8zwEEhCr3Y7hTN8Rpv+KFxfxPgzN8QiP8tz8kFshUT+MsEaNKsu8o3fouD+OsIbt27/5Y/wBSg0iFlJP2gYc0fZ01S48rho+qiv8A2htB7mHE+Jl/org2qFhXftCmPqYez2yH9FHk4/xI+pTU7fMOP1TKPQULzh3HGMO27Fvkz9SuLuMcccLiqaPARt/RMHpt0XC8sfxRjknrV79fwtaPkFHfjOLSetiNT7JSEwet5h1SGRg3cB5lePur69+9ZUHzld+q4PfLJq+RzvN11cHsD8Qo4zZ9XC3zkAXB+O4VGLuxGm/4oK8ksR4BBbumD1R3FOCt3r4z5An6Lk/jDA2Af43Nfk2Nx+i8wDTqmgZZHX6KYj2aCriqYmSxODmSNDmnqDsuyxfC+IudRwxE+pdvuNlsonZmAqKehCEAhCEAhCEAhCEAhCEFbj2JOwvCZqpljI0AMB/ETYLFf6eYs0FpjpnH8WQ/qr7jyTLhMbRznaPgVgCGgkrUgvJONcbkHdkjj/ljH1uo0nE+NyDWukH8oDfkq0FtroJbZXESn4xi0nr4hUn/AN0hcTV1khOaqmPiXkrmXAIDroFL5XCxkcfNxTQ1xN7p1/AJA653VCZDexQGEa3T/JJmsUCZbFGTTZGbVFzqgAy6UNFkgJF0X08CgXK0W0QQASi+m6TmUDi0EIIG4SXsg80BYXRYI3NrpL7IFIHJIALCwS3CS+iAt4IdsfFBN01xQLy6Jj9JHeSduNExw+1dbooL/hSYEvb+CUt+R+q9GpTeELy3hKS1XWN6Tg+9oXp9CbwhYVKQhCAQhCAQhCAQhIXBouTYeKBUKrquI8IpCWzV8WYbtYcxHuuqqbj/AAqNxEcdRJbmGAA+8oOXH/8A4XD/AOu35FYIkglX/EnFUON0gp46Z8eV4fmc4cvBZsyXNyQrLIY63PVBcbrj2viEdqeoV9oY6k6JzL7rgJNeSd2hCe0MSOW6Ggg+C4CpLdwCu8UzXx5rDX5qyyhTskKUu00SFyqGkIHklJRubbIBKElvBHMoF5IIKW/gk5oDU80HZH3kl9QgXcJEeSLhAX0RdNRdAXQSEhR5oHNTH6Sk7AtTwub9ZP8AZUE3hV1sVrm/mjP/ACr1PDjeALyfhp1sdrh+WI/Ar1XCzeAeSwqwQhCAQhCAXGpq4KSF01RK2KNu7nGyg43jtNg1Pmk78rx9nEDqfHwC8wxviCpxGYyVMt7eqweqzyCDXYtx8yMujw6EOt/Fl0Hsb+qx2I8RVteSaqrkkF/VvZo9g0VdDT1mIHMwZIz99306q0peH4RYyB0zurtB7lFVHpj5XWiY556NF12ZR4hL/CyA83OAWspsHdYNZGGjo0WVlBgLjuFcNef1VBW00XaOdGRe2hKhufK31nNHtWy46oThnDr6hu4kaPevMvSZZ9STqmQ1avrMnrPHsTP3nGN3fBV7YJZeRUiPC5HK5E1IGKxX1f8AArr+84j/ABG/7y5R4KXb3UuLAoj6wT1NcvTmuNmuDj0BurGDOyJodo46kdF2p6CGnHdaAV6NgXC1JBh8ctRA2SokaHOLxfLfkEzB521zrJw1XpFTwphs970zWHqzu/JU9VwOBrT1Dm+Dxda0ZE2sgDmrep4XxOnvaISt6sP0KrJaaWA2mifGfzNIV1DBsgIdrpdKEAjmlSKhvik8U8+STkoG7aII0TrapLaoE22SWPtTre9JZAluqB47o5IKACY//MH8pTxdMk/zW36FA/hw/wDeOsHWONesYSfsB5Lx/Bqgw8XGMnSaED2j/oV69g77wjyXNVohCEAoOLYnFhVC+pl1toxvNzuQU0my864yxb0qvfG132VNdjfF33j9PYgzuNYtNVVEk88maR51PTwHguOG4U6pcKiqaSDqyM/Mrlh9KcQrjJILxRHb8R6LcYVhhlcCRopFcKHCny27unRaKjwRjQC5qs6SiZCwaKYAAqiLFQRsGwXdsTW7BdEIMX+02nE/C0jAP4rPmvLabDWtA7q9f47Zn4flH52H4hed5ANPBagiw0LQBcBS207W8tF0AsE6y1iOYYBoAnhqUJb6KifglCa/FoICAWZszweg1/p7V6PVYhDh8BkmNmNWa4IorRTVzm6uORh8Nz9Pcp+KkVGJwQXBbFd7mnnb+pC59VU6DiGinjEjhLEwmwdJGQD7VOhqaapF4Zo5P5XAqk8lyfSQSOLnxjMd3Dun4KDRuhY7ko82Hwyts9jXDoQqaP0ynt6PXSWH3ZQHhSGYzXQf6zRtlaBcugd9Dr7k0cKzhLD5ySIuzcebDZUlXwZPFrTTB46PFviFrIMfw+dwY6UwyfglaWkKe0xytzMLXDqDdXR5ZU4RX0l+1p32H3mi4+Cgk6kc168+mY8bBVlbw9Q1dzJTtLvxAWPvV9h5mkOy1tbwVa5pJiPyvFx71Q1eCYhR37Snc5o+8zvBa2IgX1SDxQenPxRzQBI2SI9qQ3OnJAJN9kFB3sgL+Ka/12+RTr8015s5vkUFdE7JxZSOGndb8yF6/gUt4gF4pihLcTa4EgiC4I39Zeg/s6xuorMKaKxxdLG7LnO7m8iVzV6QhMjfnYCEIOGJ1QosOnqLgGOMkX620+K8exiYhlibm1yepXpnGUhZgb2fje0fG/0XmGIAS10UZ1DpGg+9SrF5gGH5IIo7a7u8yvQcMpGxRA2WcwGnDnA2WxiaGsAVQ8CyVCEAhCS9kGc43F+Hp/At/wDkF5zoCtrxnxBQS0UuHQS9tMbZizVrLEXueqxDToFqDs3a/VOJTGus0JC4LSH3slaC4gN3K5hyteG6T07GoGEXbGe0d5Db42Qb/CqQYfhUFPa2Rgzee5+qqInCeuqKhwuQcgPTmforuvk7KikI3tYe1UlEAKUOP3yXe86fCy51UlLdMujMojol+S5Z1XYxDLUxwFkIqY45c0tOXACQWI56aEg2PRBZzQRVEeSWNsjb3s4XF1FGHiF5fS1E9O4/gfce43WYNRi+Gks7Z1MxgcWRuAewMAe8i53sCxuhHRWVPxXGZg2rjZEw3GcPuQWtu67d7XBF9dQrhq8jxLGaTKHtirWDQkdx3uOnxUuDiaic7s6pslK+9rStsCfA8/Yq6lxGmrATFJYh2Use0tcDvYg67arq8NeC1zQQdwRuorQxyQ1DM0b2vHVpumvpmPGoCyjqCNkhkpZJKZ55xOsPdspEWL4vRutI2OsiA3Hdf7v6ponV/DtFW3MsDS4/eGh96zdfwVKy7qSa4/BJ+q09JxLQVDxFMXU0x+5KLFWjTHM0OY4OB2IN1ZR5JV4dWUJPpMD2Afetce9RNbXK9hlo45GkFoIPUKhxHhGhqbvZH2L+senw2WtHniQ8zdXlfwrX0hLogJ2D8Oh9ypHsfG8ska5rhu12hCuoBqAmSHvt9qW+uyZIe+y2iCrrIe2xqCOwOeO1j/Mttw7SmkOVthcjRo0A5BY8i/EdFfmP/svTcDo2us4hYVpqEnsBfohd4mBjAAhBQ8ZNLsEkP4XNPxC8zqrCthkOwkaT7163jlN6Vh08Nrl7CB5ryWrZnj10I0KlWPROHwLBahuyxfCtWJ6aJ/MjXz5rZsN2gqochC4VlXDQ0slTUPDIoxdxKArKynoaZ9RUytiiYLlzl5nxNx1UYhmgpHOpqXY2Nnv8zyHgFW8UcUT4zUlziWU7D9lFfbxPUqlocKqMVd2khMdPffm7yUUymru2qywXtlOqsmu7o15K0jwWKCjeyngDe7va5J81UR3yZdrGy1Edc+gsjN1TdboAK0joCttwJR5aeeucNZHZG+Q3+J+Cw4ve269Xwaj9AwinpyLOawZvPc/FSqj4/OY6UNbqdXD2bKK2zGNYNmgD3IxmTtK1kYOzmj3d4/JcS/qVzHYvXKWdrYXSC7soJ7ut/wBVzltJG6MkgOBFwdRdVjsPmp3F1JMY2k5ixun3rnw2JHu6IjrFi0rIgZY3SkMLi5oAFgSCflb+hVXxfjtZSYbRsw+U09TWS2DiASxoF3dQeSly1NQxzWVkIcHfhdYuObu2PI6bX3csrxLMybidtNFpFh9MGBo2Dna/KyJfxKpeLcYpoxFWw0+JRbOIHZyOHl6p9wU6LHuHMSHZySPwupcC0CZuSxzh9wdWnvC+/XqszNM2GF8rzZrAXH2KFhlS/EqaWSeNuQvIaCOSazOnoNThEs/b1bpIq98kTsoyhoLyAGkDYAAdb6laCH7KBkbnl5Y0AucdTYbleMwYyzCayWGlqqnDXtfciJ143HqW6j4LTUXGuJdiW1dPTYlA4WL4T2bvG4Nwfgmta17MciMro3RPuajsYwzUu0BzeA1PuUuKtp6ht4pmuvy2O9tvMFZmhx3h+sq+1jqXUFVlP2dQ3s9XEZiL6E6W0KnxYc5tNBRlkUkGcyPmYe9mzXBHwF73RVzNHHM0skY17ehF1GZDUUb+0oKuSD/yyc7D7Dr8VV1GMTx4qe8Y6dpyFrmklxB1NrX1JAG17c1ObitJJGXh50F8lu8RcjQc7kadUFrBxTVUtm4jSF7QNZoO8PaN/gr2ixegxJgdTVDH35X1WVJzDTmOaizUcMkhlDTHKf4kZyu943TVbx8LHjZVlfgVJXMImga7obaj2qhpcYxigdbtG1sIPqyd14HnsfgrzD+KKCteIpHGnnP8OUZT/VXRl8R4JkjJfRS3H4JPoVlq+jq6GVjamB8ZudSND7V7PlZI24sQeiiVOHw1EbmSRte1wsQ4XBWto8RaS7iGhPiPmvWOH/VCoMd4Tw+mqY6+BzoZITfIDdpHkr7h9wLBqoNMNkIGyEHKpZniIXlnEVCaLFJW2PZykvb9QvWHC4ssrxThHptMcotI3Vh8VKsZHhnERQ1/o8htHKbtPR39V6fRzCSIWK8Zka5rix4LXtNiOYK2fCnEwfko6t9pho1x+/8A1SDeLzf9o2OOfVNwuJ9o4gHSAc3Eae4fNehtma6PMCvCcerH1uOVkpN80zj7L6JUNw6iOJVln37JmrvHwW6w3DDJlDWWaNAANAqXhej/AMIw21kcXH5fRejYVRNjjBIVg4x4Q1sGrRssXiXD3o1RIYnd1xuARsvUC0ZbKtrMMZPrZB5j6BKD91HoEvRq3zsAbfZN/cDeiujIYNhL6jF6ZjwMgeHOt0Gq9KPdb5BVuHYY2kqnSW1y2U2rf2dNI78tkozVTIZMQDrXHef5HYfVGZc3OPbyG+1m/X6ozLmH3QXJl0mZELI1jrOe1py6i42XmUVQa2qq687VU7ntvybezR7gttxRXGg4crZmuLXmPIwjfM7QfNYiniEFOyIfdaAjPVRsZLZKI0wmayWZwDGk+trsu1O2HDaGOOR7WNYLFxNgTz+KrCx1XxIS9pyU4BA+XxK5TN/e+NSQl57CFpBt1/6/JMZWdeygqKOSpkZHK1rb52nX3hQcB/wmGT1chsw3IHkmf6N5ZbMq3CI+sCNSn426KlwtlFE7KTazdyWhX/F/xGbiWJzRdu+mbUQEnumO4HuVngWLTXccNqp6GSPeIPzx6/lOihUeN0cGH9ixrmPij7rSNHO8/NdeH6ctpn1L/Wmde/glGsh4sr2M7LE8PhrYbjM+Huu88h0J9oVxQyYfjdK6TD3y072FrS1zbFhaDlu08he4t08FkjqtdwzT9jhfaEd6Zxdr02Czq83VtTxCCEMDiepuTc+1db3TboG6NnDUJksEc7MsrGvbyDheycNU7cIG0suIYZrRVLnxDeCY5h7Hbj239i19PWiejZOW2ztvayyrWl7gxou5xAC0dVlpqTI31Y2WHsC1BkccrXVuJmnB7jD3vFWXD8moGyzsZMs1ROTuTY/BaPAIzcFaGtYbsCEMFmhCByj1UAmjIIUhIdUHnnEfD5e8zwNtIN/zLIuDo3lrwWvaeehBXs1ZRtnYdFjsa4dZNdxZZw2cNwpi6g4PxhPTRdhXZpWAWEg9YefVY2anL62eTKcr5C5p8CVZ1WGVdG490yM6t/RRBMNioNXwtGDTwjoLL0OlaBEF43SYnPRvDqeYxnw29yuoOOcWhaB2kL7fjj/SyumPUUmi82/7QcUt/l0v+479Vxm48xiQd2aOP+SMfW6aY9PuAoNXjWGUQJnrIWkfdDrn3DVeVVXEFfWXE9bNIDu3OQPcNFwpI562ojhhY453Bt7aC5TTHrlNUMq4hUxX7OQXbcWuFHxN1qYN/E5SYImwU7I26BrQB7FX4tIAWg7NBcVUUGbMXuPN5+dvkEFwAJJsBqubTaNoPQXTZAJI3Md6rhY+SwOoka5uZrg4dRqqwYw6FpfMwlmTMLjKc34f76FPfQkF74ZXMcbu0Nrnxt/eq4ummgmEVQ0TNlNhcW0c6xHPYEeCIquNqrtDh1A0+vIZnD8rRp8T8FSLtjVQaviapIILKVjYGW97viVwulc+r9AY1ri4NaHO3NtSqSbCa2nnknoKi2Y3yk2/oVbVM7aamkmd9xt/NUkeOVrGdrNTB8TtnAEfFWak1cUElQ+mHpTMsrSQdN/FU/bRT8RufPI1jYbtaHaAkf2Srahr4a+IviuC02c124XOrwmkrHl72Fsh3c02JU1ZVbjMUD6qngpY4xLKblzR7vqr9jcjA3oLaKrosEZR1QnMpflBDQRaytEtS05rXPc1jdXONgvQKeIU9PHCNmNDfcFjsCpxUYtFdt2x3efZt8bLaqN8FSpqXZGzwfFOBXK/RKHaILPBoe2xAPPqwjMfPkpPENR2OHym+pau2Bw9nhxmcLGZ1x5DT9VS8VT5mshB9Zy3BSQMy0zRzc5a/AYrMBsqSlpg/DZTbVtiD0tv8CtHghHZNVFyNkIQgVCEIEXGamZKDcLuhBnq3BGvuWtWbxHhxrw7NEL8nAaheiFoPJR5qRkrSCAg8IxUVWE1BjmpS5vJzXWuFGgqaur/ANXoZnDqbWXrOOcPxVMZa+MOHLTZZWTD5cP7rG3YOg1UxdVkODtksXVMl+bbAWU+HAoOYfJ/M79ErZI376Hqp9JWy05BGWVvR2/vSYGwYK1tskDR4kXKucHwtzcRje8GzO8u1HjuHHSojfCRzLcw+CuqOelqj2tK8PYNCR1VRMO1lR4y8ZZ78mZR7dPqrwrOYu4Ohdf70g+Bv9FKKWqMpjIpyA8kWJOgHuPyUaOvcGuMkR7jQXWFtelj/ehUolMkjjlaWyNDgdwRdYHSOZknquvy1Fkk8kUMTp5cobE0uLiNgBqo3oUTQDGXMIBtY7Kq4imqqPhyoifI176hzYWEC3rGx+F1Rl6NzpY3VLx36h7pXebjdSE1jAxgaNmiyVRwtQ8VpZaymbDEWgF4Lr9Es9qDCniMX7KOzdOfVSyVT4rVSvrIaGB1i/1/IqxZ9Mw+2HYLJVO9eQZm/IKNSYfXSU7KuCpLHvuSCSLqRjUvaGLD4mZnnvDW1ugUX95V9JCaWaEN7uRriLW5eRVaifhmKSyQVBqu92AuXNG/92UuDE6aZ7Y8xjld/DeLFcMMoOxw4xTNGaUHOL9eSIaCbtWOqJmuZDbIGtsTbYkqXGfjb8K09o56kj1jkb7NT9FoLqvweD0bC4GWsS3M7zOqnXusus/DroumXslBVU+6VrXyvbEwXc8gAeK53Vpw/TdtiBmIuyBub/aO39+CQaEsbT07YWerG0NCxeMP9IxUM5MWurZckTnFYnPnq5pzsCT7l0FgK+CGjfTE2kcCNOZKucBeTGFh6YmesvyGv9/FbvAorRgqi+GyEIUCoQhAIQhAJEqEHKWFsjbEKnr8HbJchqvUhAO6Dz2uwCxJyWPUKploKmAnIbjx0XqMtJHINQqypwVjwSGoPPRUSxnLIwjzC3vDcXZ4PE8tsZLv9+3wsqurwEi9m7+C0lNEIKaOJosGtDR7EDnm0bj0CzGMG0cTeeYu+FvqtLUG1O/yWYxl320TRyYSfaR+izRWXSgoSXWA4Jk0ENTF2c0bZGXByuF9UuayMyCrqOHKWQfYPdC7puFUVOBVsFy1glb1Zr8N1qi7xSZkZvMrCPa5jiHNII5EKD6CwYk6svcltgLbeK9Enp6epaRNE1/mNfeqqp4cgku6nkMZ5NdqEY9b/TzmWd1FjUlRUwucCSGkdORHXRPqalmLV1PBFm7Mauvp5/JaurwOriBD4O1Z1b3gquOhgp5S+OFrHHe2i1pru3RoCkUcHpNZDDb13AHy5qMrnhqDtK98xFxEzQ9Cf6XWUn2tWCi6ZdKCjseClB130TAfFOHggcNlrcJpfQ8MYHC0kvfd9AqLB6L02ua1wvGzvP8AJamR1yTyW+RUY3OIqV+vJY+Z/ZUD3Hd+ivuI58wEQPrFZrESZJIqZvPdag74LTlxDiNXm69CwuHs4RpyWXwKku9ulgFtIGBkYCDqhCEAhCEAhCEAhCEAhCEAkslQgjVTW5RpqSmbCydUG8jW+1MJQcao/Y26lZbFyf3k7oImge8n9Fp6k3DR4rKYrJmxCcfhIH/KFnoRC6yYXJrnJhcsDpmSF2q53S30QPv4oumXQDqgfdF0y/K6W6B2YrhPR01T/nQtceux966JboKap4bjdrTylv5X/qp2D0DsOp3Mkc0ve65y7W5BS7pQfFEnMdLpQbJgKcEU8FdGA3smNFzdXeAYd6RP6TK37KI3F+ZSfRb4VR+gUADhaWXvO8OgXaZ2WMldXOzuJUPEZezgOvJdBlcTk7bELcmKop2mpxGSXkDlb9VLnls2eoPjZdcEpCSwEa7nzVGqwOlyxgkK+AsFFoYezhHkpaAQhCAQhCAQhCAQhCAQhCASJUjtAUESQ3nJ6BNSXu5x6lCDhU+s0eCxuIn/AB9QeZkPw0+i2U+snsWIrn5q2dw2MjvmVjocCSm3QSkWAqLpEIHXRdNSoHeCEgQUCouk5oHggVNkmZC27zYE2HMk9ABunLjUQvkMT4y3PE7MA4aHQi3x3VHaGZkzM8ZuAbG4sQehC7t1Oyrm005kldOA2K/aODDo6wFh1tpr18laYVRVFRHCzK50sguQeROvwTBMw6hfXVLYYxp949Atg2OOmhZTQizGD3rnQ0UeGUoiZYyuHfd1K6gXK6SYAbKjx+pyQOAOp0V485YyVkcam7WqbGOtyqKmdt2RRW3NytFgNJezrKijZ21ZpsNAtrg9OGRA2QWjG5WgJ6RKgEIQgEIQgEIQgEIQgEIQgEyU2YSnrhVuywuPggitPdHinKO2XkurXXQc5BeQ+CwMpvISeeq9GjizOLuqzmM8LziV09E0PY7Ux8x5LPUGZRqnyQyQvLJWFjhycLFNC5hLJUJUCISoCA1Re2yEmt0BzRsoVTVTCR8cLWtLC0ZnC5JO1h08fA6KTTy9tC19i07Oafukbj3qjsBdXWFYTHJA6trZBDSs5nQuVTDGZJGMbq5xAAS/tEr5KKkp6CA5IwMoA52Gp+I+K6ePi99SQtWNVxrw1hz+ypqE1BabE5L/AKn4LtQ/tEwUvtJRvpCfv9nYe/RePuzO3KG5mG7SWnkRovqT+Dzn65+76EpK+mxCLt6WdkzDzafpyUgFeEYJj9bgtU2WnkNhuy9g4dF7Pg+Kw4xhsVbCdHjUdDzC8fm8PXiv38al1IrZQyE+Sxk8ueolmOzdlf43V9nC4A67LMv0hYzm83K4NJuDQGSYE66rc0keSIBZvAKbY2WqYLNAQOQhCAQhCAQhCAQhCAQhCAQhCAUHE5MkBU5V+LRdtTObci43HJBVMmuVIZN4rO+kT0khZJ3wOexU2nr45Nna9Cgvoqgs1BUyOqY/R3dKomTjqu7JkFpVUFJXMyzwskHW2o9qz1dwfqX0U3+xJ+qtYqlzNipcdY13rix6qWSjz6rw6qonZaiBzOhtofaoy9RIjmYQ4Ne08jqFUVvC9BVXdE0wPP4Nvcs3kYVCu63hevprmICdg/Bv7lUuhfG/I9jmu6OFis4GNYXEAAlXFJwzXVLA9wbC07GQ2PuT8NbBhmHvxWoYHvvaFh69VHe7E8Vc6Sur5oGOGkMJy28/01XTjx3odargSapkjkFXGHM0OU2JHS9tFFk4dqcOYGejlrL/AHdQfG67wYaynfnjxGvaR0mA+isaTGMQoCG1TxWwc3huV7fZzW74aOeCYBPJOypmb2cbCHC+7lA/aJgcldhgrYW530ri54H4SACfZYLZx1TKqFskLw6Nw0ISaEEOAIOhB5p4+v8An1LC/Xz3kR2a9J4i/Z0ZZX1mCZSHG7qVxtY/lO1vA/0WNqMFxCkkdHUUNRG5ptZ0R+fNfZ48/Hc2VxvNioyL0b9mU0gw+ujPqRvaR5kf/n4rKUHDeK4nOIqWhmdfdzmFrR5uOi9LwvBouGsC9EDxJM8l8zxsXeHgLLzfy/JxePX+2uJdVmLzGaqbEDpe5UNre1q7DZugSukzTS1B5aBScIgMkwJFzdfNjo1WDwZIgbK2Uekj7OIBSUAhCEAhCEAhCEAhCEAhCEAhCEAucsYkbYrohBn8QwZstyGqgqcLmhNwDot6Wg7hcJaOOQatCDCMqqinNnXcPFTYMTjfYOOU9CrqrwVj72aqOqwaSMktBQWLKgHYruybxWa/xFK7S4A5bhSYcUI0kbbxCDRsqC3VriFKirjs4AhUMNYyQd14KksnHVBfMqIn87HoUlRR01W208LJB4hVDZvFSI6l7dnFBDx6lApWNiYGshcLNA0AuFSdrYrVGRswLZRma4WIPNZrF8MmoJO0aC+Bx7rxy8D4r0eGz8SuYmS9r4qv7YhPbLcr0+rOr7BKns6s04PclBcByBG/zV+s5w/E+WrdLb7OJtifzG1h7r/BaNeLySe3xqEGmqeJXDmmIXNTnPcRqVQY/VZIi0HU6K6kdlaT0WSxSX0iuDOTdSoK+QZY2RDc6laLAaXQOsqCJvb1emwNgtthNP2cLdFRZMGVoCchCAQhCAQhCAQhCAQhCAQhCAQhCAQhCAQhCBCAVzkp2PFiF1QgqqnCY5Ae6FTVeBEEloWtsmuja7cIPP5aCeA3APmNEkdbUQmzu8OjtFuJqCOQHuhVdVgbH3IaqKeHFGHR92HxU6Oqa4XDgVAqcFkjJyg2UF1PPTkkZm+SmDSMnHVSY6otaWkBzTu1wuCsrHiE8Zs8Bw8dCpkWKxkgOuw/mCCzmwfCap+YNlpjzEZBb7jf4JjeHcMa4ONRUSAH1QQ0H22v7kyOra8Xa4H2ru2o8Vr36/NMWEIhp4Ww08TYom7MaOfXzXXOCq5s/iugm8VkTrhLdRGzeKf22iDliE4ip3G/JZCSU5JJju86K4x2qLgIWnVxsqSXvzNibs1BYYLTF8gJC21NHkjAVHgVJlYCQtCBYWQKhCEAhCEAhCEAhCEAhCEAhCEAhCEAhCEAhCEAhCEAhCEAkIBSoQcnwMfuAoc+FxyfdCsUIM1U4CDchqqZ8Glj9UGy3RAO65Pp2P3CDz11LPCbgEHqDZKytqYjqc38wW2mwyJ/3Qq+owJrr2CCijxX8bCPEahS4sRik9WQFNqMBe03aCoE2GzMOrb+YTBdtqQea6CpAB1WZtPD6pe3yNwnenVIaW5mm/M6Jg7VM/bVkkhPdjCZhsJnqMxF7lRSTk7MHM5xu4jZaLAqM3DiEGhw+ERwjRTUyNuVoCegEIQgEIQgEIQgEIQgEIQgEIQgEIQgEIQgEIQgEIQgEIQgEIQgEIQgEIQgEhAKVCDm6JrtwuElDE/doUtCCnmwaN/3VXz4ADqAtOggHkgycGA5Xg5VoKKjbAwaKXlaOQSoBKhCAQhCAQhCAQhCD//Z%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4675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" y="204313"/>
            <a:ext cx="914535" cy="7021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85358" y="225142"/>
            <a:ext cx="1215996" cy="830997"/>
            <a:chOff x="7469783" y="234738"/>
            <a:chExt cx="1215996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7469783" y="234738"/>
              <a:ext cx="1059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KNOW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Y   UR 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NUMBERS</a:t>
              </a:r>
              <a:endParaRPr lang="en-GB" sz="1600" b="1" dirty="0">
                <a:solidFill>
                  <a:srgbClr val="004687"/>
                </a:solidFill>
                <a:latin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661282" y="272954"/>
              <a:ext cx="1024497" cy="537577"/>
              <a:chOff x="7661282" y="272954"/>
              <a:chExt cx="1024497" cy="537577"/>
            </a:xfrm>
          </p:grpSpPr>
          <p:pic>
            <p:nvPicPr>
              <p:cNvPr id="10" name="Picture 14" descr="heart stethoscope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866" y="272954"/>
                <a:ext cx="537913" cy="537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http://www.thefarmersboyshepley.co.uk/wp-content/uploads/2011/01/valentines-red-hear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1282" y="591044"/>
                <a:ext cx="165020" cy="156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Rectangle 6"/>
          <p:cNvSpPr>
            <a:spLocks noGrp="1" noChangeArrowheads="1"/>
          </p:cNvSpPr>
          <p:nvPr>
            <p:ph type="title"/>
          </p:nvPr>
        </p:nvSpPr>
        <p:spPr>
          <a:xfrm>
            <a:off x="551625" y="84710"/>
            <a:ext cx="8229600" cy="648621"/>
          </a:xfrm>
        </p:spPr>
        <p:txBody>
          <a:bodyPr/>
          <a:lstStyle/>
          <a:p>
            <a:pPr algn="ctr" eaLnBrk="1" hangingPunct="1"/>
            <a:r>
              <a:rPr lang="en-GB" altLang="en-US" sz="2800" dirty="0" smtClean="0"/>
              <a:t>What do my results mean ?  </a:t>
            </a:r>
          </a:p>
        </p:txBody>
      </p:sp>
      <p:graphicFrame>
        <p:nvGraphicFramePr>
          <p:cNvPr id="2048" name="Table 20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572275"/>
              </p:ext>
            </p:extLst>
          </p:nvPr>
        </p:nvGraphicFramePr>
        <p:xfrm>
          <a:off x="6970817" y="3950350"/>
          <a:ext cx="1971162" cy="200025"/>
        </p:xfrm>
        <a:graphic>
          <a:graphicData uri="http://schemas.openxmlformats.org/drawingml/2006/table">
            <a:tbl>
              <a:tblPr/>
              <a:tblGrid>
                <a:gridCol w="197116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Visceral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Fat reading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2048"/>
          <p:cNvSpPr/>
          <p:nvPr/>
        </p:nvSpPr>
        <p:spPr>
          <a:xfrm>
            <a:off x="6941574" y="4254548"/>
            <a:ext cx="13003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100" b="1" dirty="0" smtClean="0">
                <a:solidFill>
                  <a:srgbClr val="002060"/>
                </a:solidFill>
                <a:latin typeface="+mn-lt"/>
              </a:rPr>
              <a:t>Healthy Level 1- 12</a:t>
            </a:r>
            <a:endParaRPr lang="en-GB" sz="1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50" name="Rectangle 2049"/>
          <p:cNvSpPr/>
          <p:nvPr/>
        </p:nvSpPr>
        <p:spPr>
          <a:xfrm>
            <a:off x="6936335" y="4457722"/>
            <a:ext cx="1234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100" b="1" dirty="0" smtClean="0">
                <a:solidFill>
                  <a:srgbClr val="002060"/>
                </a:solidFill>
                <a:latin typeface="+mn-lt"/>
              </a:rPr>
              <a:t>Excess level 13-59</a:t>
            </a:r>
            <a:endParaRPr lang="en-GB" sz="11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2149" y="3939187"/>
            <a:ext cx="2960702" cy="18617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027293" y="3939187"/>
            <a:ext cx="2439852" cy="11630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027293" y="4810429"/>
            <a:ext cx="23038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</a:t>
            </a:r>
            <a:r>
              <a:rPr lang="en-GB" sz="1000" b="1" kern="0" dirty="0" smtClean="0">
                <a:solidFill>
                  <a:srgbClr val="004687"/>
                </a:solidFill>
              </a:rPr>
              <a:t>: </a:t>
            </a:r>
            <a:r>
              <a:rPr lang="en-GB" sz="1000" b="1" kern="0" dirty="0">
                <a:solidFill>
                  <a:srgbClr val="004687"/>
                </a:solidFill>
                <a:latin typeface="+mn-lt"/>
              </a:rPr>
              <a:t>Columbia University New York </a:t>
            </a:r>
          </a:p>
        </p:txBody>
      </p:sp>
      <p:pic>
        <p:nvPicPr>
          <p:cNvPr id="45" name="Picture 4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988088"/>
            <a:ext cx="582613" cy="511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62611"/>
              </p:ext>
            </p:extLst>
          </p:nvPr>
        </p:nvGraphicFramePr>
        <p:xfrm>
          <a:off x="3558046" y="4176173"/>
          <a:ext cx="1983831" cy="1466231"/>
        </p:xfrm>
        <a:graphic>
          <a:graphicData uri="http://schemas.openxmlformats.org/drawingml/2006/table">
            <a:tbl>
              <a:tblPr/>
              <a:tblGrid>
                <a:gridCol w="1983831"/>
              </a:tblGrid>
              <a:tr h="1466231"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</a:p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If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your BMR age is </a:t>
                      </a:r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higher</a:t>
                      </a:r>
                    </a:p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than your actual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age, it is </a:t>
                      </a:r>
                      <a:endParaRPr lang="en-GB" sz="1000" b="1" kern="0" dirty="0" smtClean="0">
                        <a:solidFill>
                          <a:srgbClr val="0046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an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indication you </a:t>
                      </a:r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need to improve</a:t>
                      </a:r>
                    </a:p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your metabolic rate. Increased </a:t>
                      </a:r>
                      <a:r>
                        <a:rPr lang="en-GB" sz="1000" b="1" kern="0" baseline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fontAlgn="t"/>
                      <a:r>
                        <a:rPr lang="en-GB" sz="1000" b="1" kern="0" baseline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exercise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will build healthy muscle </a:t>
                      </a:r>
                      <a:endParaRPr lang="en-GB" sz="1000" b="1" kern="0" dirty="0" smtClean="0">
                        <a:solidFill>
                          <a:srgbClr val="0046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tissue which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will improve your </a:t>
                      </a:r>
                      <a:endParaRPr lang="en-GB" sz="1000" b="1" kern="0" dirty="0" smtClean="0">
                        <a:solidFill>
                          <a:srgbClr val="00468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n-GB" sz="1000" b="1" kern="0" dirty="0" smtClean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  metabolic </a:t>
                      </a:r>
                      <a:r>
                        <a:rPr lang="en-GB" sz="1000" b="1" kern="0" dirty="0">
                          <a:solidFill>
                            <a:srgbClr val="004687"/>
                          </a:solidFill>
                          <a:latin typeface="+mn-lt"/>
                          <a:ea typeface="+mn-ea"/>
                          <a:cs typeface="+mn-cs"/>
                        </a:rPr>
                        <a:t>age.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0" name="Picture 49" descr="http://www.tanita.asia/uploads/pics/Visceral_Fat_Rating_ICON_03.jpg"/>
          <p:cNvPicPr/>
          <p:nvPr/>
        </p:nvPicPr>
        <p:blipFill rotWithShape="1"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1"/>
          <a:stretch/>
        </p:blipFill>
        <p:spPr bwMode="auto">
          <a:xfrm>
            <a:off x="6085184" y="3977160"/>
            <a:ext cx="59055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284630" y="3479552"/>
            <a:ext cx="2260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Source: Columbia University New York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510269" y="3939187"/>
            <a:ext cx="2093851" cy="1861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02924"/>
              </p:ext>
            </p:extLst>
          </p:nvPr>
        </p:nvGraphicFramePr>
        <p:xfrm>
          <a:off x="574286" y="9956623"/>
          <a:ext cx="5070764" cy="5601776"/>
        </p:xfrm>
        <a:graphic>
          <a:graphicData uri="http://schemas.openxmlformats.org/drawingml/2006/table">
            <a:tbl>
              <a:tblPr/>
              <a:tblGrid>
                <a:gridCol w="5070764"/>
              </a:tblGrid>
              <a:tr h="40965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 Calorie Intake (DCI)’ is the sum of calories for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basal metabolism, daily activity metabolism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9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(activities including daily household chores),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9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a diet induced thermogenesis (energy used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9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connection with digestion, absorption,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9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metabolism, and other eating activities). It is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3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 estimate of how many calories you can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49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consume within the next 24 hours to maintain 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036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your current weight.</a:t>
                      </a:r>
                    </a:p>
                  </a:txBody>
                  <a:tcPr marL="6302" marR="6302" marT="63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900" y="3855835"/>
            <a:ext cx="2968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</a:t>
            </a:r>
            <a:r>
              <a:rPr lang="en-GB" sz="1000" b="1" kern="0" dirty="0">
                <a:solidFill>
                  <a:srgbClr val="004687"/>
                </a:solidFill>
                <a:latin typeface="+mn-lt"/>
              </a:rPr>
              <a:t>Daily Calorie Intake (DCI) is 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an </a:t>
            </a:r>
            <a:r>
              <a:rPr lang="en-GB" sz="1000" b="1" kern="0" dirty="0">
                <a:solidFill>
                  <a:srgbClr val="004687"/>
                </a:solidFill>
                <a:latin typeface="+mn-lt"/>
              </a:rPr>
              <a:t>estimate </a:t>
            </a:r>
            <a:endParaRPr lang="en-GB" sz="1000" b="1" kern="0" dirty="0" smtClean="0">
              <a:solidFill>
                <a:srgbClr val="004687"/>
              </a:solidFill>
              <a:latin typeface="+mn-lt"/>
            </a:endParaRPr>
          </a:p>
          <a:p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                of </a:t>
            </a:r>
            <a:r>
              <a:rPr lang="en-GB" sz="1000" b="1" kern="0" dirty="0">
                <a:solidFill>
                  <a:srgbClr val="004687"/>
                </a:solidFill>
                <a:latin typeface="+mn-lt"/>
              </a:rPr>
              <a:t>how many calories  (Kcal) or  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 </a:t>
            </a:r>
          </a:p>
          <a:p>
            <a:r>
              <a:rPr lang="en-GB" sz="1000" b="1" kern="0" dirty="0">
                <a:solidFill>
                  <a:srgbClr val="004687"/>
                </a:solidFill>
                <a:latin typeface="+mn-lt"/>
              </a:rPr>
              <a:t> 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               kilojoules </a:t>
            </a:r>
            <a:r>
              <a:rPr lang="en-GB" sz="1000" b="1" kern="0" dirty="0">
                <a:solidFill>
                  <a:srgbClr val="004687"/>
                </a:solidFill>
                <a:latin typeface="+mn-lt"/>
              </a:rPr>
              <a:t>(KJ) you can consume within the next 24 hours to maintain your current </a:t>
            </a:r>
            <a:r>
              <a:rPr lang="en-GB" sz="1000" b="1" kern="0" dirty="0" smtClean="0">
                <a:solidFill>
                  <a:srgbClr val="004687"/>
                </a:solidFill>
                <a:latin typeface="+mn-lt"/>
              </a:rPr>
              <a:t>weight. A standard equation using weight and age is used to calculate your Basal Metabolic Rate (BMR) , which is the minimum amount of calories  your body needs to function effectively. You burn around 70% of calories for basal metabolism. Additional energy is used up when doing any kind of exercise. </a:t>
            </a:r>
            <a:endParaRPr lang="en-GB" sz="1000" b="1" kern="0" dirty="0">
              <a:solidFill>
                <a:srgbClr val="004687"/>
              </a:solidFill>
              <a:latin typeface="+mn-lt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0" y="1296369"/>
            <a:ext cx="3076087" cy="218318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84630" y="1034759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000" b="1" dirty="0" smtClean="0">
                <a:solidFill>
                  <a:srgbClr val="002060"/>
                </a:solidFill>
              </a:rPr>
              <a:t>Muscle Mass</a:t>
            </a:r>
            <a:endParaRPr lang="en-GB" sz="1000" b="1" dirty="0">
              <a:solidFill>
                <a:srgbClr val="002060"/>
              </a:solidFill>
            </a:endParaRPr>
          </a:p>
        </p:txBody>
      </p:sp>
      <p:pic>
        <p:nvPicPr>
          <p:cNvPr id="31" name="Picture 3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187" y="1097239"/>
            <a:ext cx="5400691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140568" y="4033157"/>
            <a:ext cx="10518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000" b="1" dirty="0" smtClean="0">
                <a:solidFill>
                  <a:srgbClr val="002060"/>
                </a:solidFill>
              </a:rPr>
              <a:t>Metabolic Age</a:t>
            </a:r>
            <a:endParaRPr lang="en-GB" sz="1000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5" y="3961000"/>
            <a:ext cx="558799" cy="47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668" y="3981456"/>
            <a:ext cx="549275" cy="49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49" y="117350"/>
            <a:ext cx="8427377" cy="1143000"/>
          </a:xfrm>
        </p:spPr>
        <p:txBody>
          <a:bodyPr/>
          <a:lstStyle/>
          <a:p>
            <a:pPr eaLnBrk="1" hangingPunct="1"/>
            <a:r>
              <a:rPr lang="en-GB" altLang="en-US" dirty="0" err="1" smtClean="0"/>
              <a:t>Kn</a:t>
            </a:r>
            <a:r>
              <a:rPr lang="en-GB" altLang="en-US" dirty="0" smtClean="0"/>
              <a:t>  w your numbers – Height Conversion chart    </a:t>
            </a:r>
          </a:p>
        </p:txBody>
      </p:sp>
      <p:sp>
        <p:nvSpPr>
          <p:cNvPr id="3" name="AutoShape 6" descr="data:image/jpeg;base64,/9j/4AAQSkZJRgABAQAAAQABAAD/2wBDAAoHBwgHBgoICAgLCgoLDhgQDg0NDh0VFhEYIx8lJCIfIiEmKzcvJik0KSEiMEExNDk7Pj4+JS5ESUM8SDc9Pjv/2wBDAQoLCw4NDhwQEBw7KCIoOzs7Ozs7Ozs7Ozs7Ozs7Ozs7Ozs7Ozs7Ozs7Ozs7Ozs7Ozs7Ozs7Ozs7Ozs7Ozs7Ozv/wAARCAEsASYDASIAAhEBAxEB/8QAHAAAAQUBAQEAAAAAAAAAAAAAAAECBAUGAwcI/8QASBAAAQMCBAMEBwUGAgcJAAAAAQACAwQRBRIhMQZBURMiYXEUMoGRobHBI0JSYtEHFUNy4fAkMxY0gpKTovEXJjVjc4OywuL/xAAZAQEBAQEBAQAAAAAAAAAAAAAAAQIDBAX/xAAfEQEBAQEAAwEAAwEAAAAAAAAAARECAxIhMQRBYRP/2gAMAwEAAhEDEQA/APZkIQgEIQgEIQgEIQgEISIFQkQgVCRGYdUCoTc7RzC4y11JAbS1MMf8zwEEhCr3Y7hTN8Rpv+KFxfxPgzN8QiP8tz8kFshUT+MsEaNKsu8o3fouD+OsIbt27/5Y/wBSg0iFlJP2gYc0fZ01S48rho+qiv8A2htB7mHE+Jl/org2qFhXftCmPqYez2yH9FHk4/xI+pTU7fMOP1TKPQULzh3HGMO27Fvkz9SuLuMcccLiqaPARt/RMHpt0XC8sfxRjknrV79fwtaPkFHfjOLSetiNT7JSEwet5h1SGRg3cB5lePur69+9ZUHzld+q4PfLJq+RzvN11cHsD8Qo4zZ9XC3zkAXB+O4VGLuxGm/4oK8ksR4BBbumD1R3FOCt3r4z5An6Lk/jDA2Af43Nfk2Nx+i8wDTqmgZZHX6KYj2aCriqYmSxODmSNDmnqDsuyxfC+IudRwxE+pdvuNlsonZmAqKehCEAhCEAhCEAhCEAhCEFbj2JOwvCZqpljI0AMB/ETYLFf6eYs0FpjpnH8WQ/qr7jyTLhMbRznaPgVgCGgkrUgvJONcbkHdkjj/ljH1uo0nE+NyDWukH8oDfkq0FtroJbZXESn4xi0nr4hUn/AN0hcTV1khOaqmPiXkrmXAIDroFL5XCxkcfNxTQ1xN7p1/AJA653VCZDexQGEa3T/JJmsUCZbFGTTZGbVFzqgAy6UNFkgJF0X08CgXK0W0QQASi+m6TmUDi0EIIG4SXsg80BYXRYI3NrpL7IFIHJIALCwS3CS+iAt4IdsfFBN01xQLy6Jj9JHeSduNExw+1dbooL/hSYEvb+CUt+R+q9GpTeELy3hKS1XWN6Tg+9oXp9CbwhYVKQhCAQhCAQhCAQhIXBouTYeKBUKrquI8IpCWzV8WYbtYcxHuuqqbj/AAqNxEcdRJbmGAA+8oOXH/8A4XD/AOu35FYIkglX/EnFUON0gp46Z8eV4fmc4cvBZsyXNyQrLIY63PVBcbrj2viEdqeoV9oY6k6JzL7rgJNeSd2hCe0MSOW6Ggg+C4CpLdwCu8UzXx5rDX5qyyhTskKUu00SFyqGkIHklJRubbIBKElvBHMoF5IIKW/gk5oDU80HZH3kl9QgXcJEeSLhAX0RdNRdAXQSEhR5oHNTH6Sk7AtTwub9ZP8AZUE3hV1sVrm/mjP/ACr1PDjeALyfhp1sdrh+WI/Ar1XCzeAeSwqwQhCAQhCAXGpq4KSF01RK2KNu7nGyg43jtNg1Pmk78rx9nEDqfHwC8wxviCpxGYyVMt7eqweqzyCDXYtx8yMujw6EOt/Fl0Hsb+qx2I8RVteSaqrkkF/VvZo9g0VdDT1mIHMwZIz99306q0peH4RYyB0zurtB7lFVHpj5XWiY556NF12ZR4hL/CyA83OAWspsHdYNZGGjo0WVlBgLjuFcNef1VBW00XaOdGRe2hKhufK31nNHtWy46oThnDr6hu4kaPevMvSZZ9STqmQ1avrMnrPHsTP3nGN3fBV7YJZeRUiPC5HK5E1IGKxX1f8AArr+84j/ABG/7y5R4KXb3UuLAoj6wT1NcvTmuNmuDj0BurGDOyJodo46kdF2p6CGnHdaAV6NgXC1JBh8ctRA2SokaHOLxfLfkEzB521zrJw1XpFTwphs970zWHqzu/JU9VwOBrT1Dm+Dxda0ZE2sgDmrep4XxOnvaISt6sP0KrJaaWA2mifGfzNIV1DBsgIdrpdKEAjmlSKhvik8U8+STkoG7aII0TrapLaoE22SWPtTre9JZAluqB47o5IKACY//MH8pTxdMk/zW36FA/hw/wDeOsHWONesYSfsB5Lx/Bqgw8XGMnSaED2j/oV69g77wjyXNVohCEAoOLYnFhVC+pl1toxvNzuQU0my864yxb0qvfG132VNdjfF33j9PYgzuNYtNVVEk88maR51PTwHguOG4U6pcKiqaSDqyM/Mrlh9KcQrjJILxRHb8R6LcYVhhlcCRopFcKHCny27unRaKjwRjQC5qs6SiZCwaKYAAqiLFQRsGwXdsTW7BdEIMX+02nE/C0jAP4rPmvLabDWtA7q9f47Zn4flH52H4hed5ANPBagiw0LQBcBS207W8tF0AsE6y1iOYYBoAnhqUJb6KifglCa/FoICAWZszweg1/p7V6PVYhDh8BkmNmNWa4IorRTVzm6uORh8Nz9Pcp+KkVGJwQXBbFd7mnnb+pC59VU6DiGinjEjhLEwmwdJGQD7VOhqaapF4Zo5P5XAqk8lyfSQSOLnxjMd3Dun4KDRuhY7ko82Hwyts9jXDoQqaP0ynt6PXSWH3ZQHhSGYzXQf6zRtlaBcugd9Dr7k0cKzhLD5ySIuzcebDZUlXwZPFrTTB46PFviFrIMfw+dwY6UwyfglaWkKe0xytzMLXDqDdXR5ZU4RX0l+1p32H3mi4+Cgk6kc168+mY8bBVlbw9Q1dzJTtLvxAWPvV9h5mkOy1tbwVa5pJiPyvFx71Q1eCYhR37Snc5o+8zvBa2IgX1SDxQenPxRzQBI2SI9qQ3OnJAJN9kFB3sgL+Ka/12+RTr8015s5vkUFdE7JxZSOGndb8yF6/gUt4gF4pihLcTa4EgiC4I39Zeg/s6xuorMKaKxxdLG7LnO7m8iVzV6QhMjfnYCEIOGJ1QosOnqLgGOMkX620+K8exiYhlibm1yepXpnGUhZgb2fje0fG/0XmGIAS10UZ1DpGg+9SrF5gGH5IIo7a7u8yvQcMpGxRA2WcwGnDnA2WxiaGsAVQ8CyVCEAhCS9kGc43F+Hp/At/wDkF5zoCtrxnxBQS0UuHQS9tMbZizVrLEXueqxDToFqDs3a/VOJTGus0JC4LSH3slaC4gN3K5hyteG6T07GoGEXbGe0d5Db42Qb/CqQYfhUFPa2Rgzee5+qqInCeuqKhwuQcgPTmforuvk7KikI3tYe1UlEAKUOP3yXe86fCy51UlLdMujMojol+S5Z1XYxDLUxwFkIqY45c0tOXACQWI56aEg2PRBZzQRVEeSWNsjb3s4XF1FGHiF5fS1E9O4/gfce43WYNRi+Gks7Z1MxgcWRuAewMAe8i53sCxuhHRWVPxXGZg2rjZEw3GcPuQWtu67d7XBF9dQrhq8jxLGaTKHtirWDQkdx3uOnxUuDiaic7s6pslK+9rStsCfA8/Yq6lxGmrATFJYh2Use0tcDvYg67arq8NeC1zQQdwRuorQxyQ1DM0b2vHVpumvpmPGoCyjqCNkhkpZJKZ55xOsPdspEWL4vRutI2OsiA3Hdf7v6ponV/DtFW3MsDS4/eGh96zdfwVKy7qSa4/BJ+q09JxLQVDxFMXU0x+5KLFWjTHM0OY4OB2IN1ZR5JV4dWUJPpMD2Afetce9RNbXK9hlo45GkFoIPUKhxHhGhqbvZH2L+senw2WtHniQ8zdXlfwrX0hLogJ2D8Oh9ypHsfG8ska5rhu12hCuoBqAmSHvt9qW+uyZIe+y2iCrrIe2xqCOwOeO1j/Mttw7SmkOVthcjRo0A5BY8i/EdFfmP/svTcDo2us4hYVpqEnsBfohd4mBjAAhBQ8ZNLsEkP4XNPxC8zqrCthkOwkaT7163jlN6Vh08Nrl7CB5ryWrZnj10I0KlWPROHwLBahuyxfCtWJ6aJ/MjXz5rZsN2gqochC4VlXDQ0slTUPDIoxdxKArKynoaZ9RUytiiYLlzl5nxNx1UYhmgpHOpqXY2Nnv8zyHgFW8UcUT4zUlziWU7D9lFfbxPUqlocKqMVd2khMdPffm7yUUymru2qywXtlOqsmu7o15K0jwWKCjeyngDe7va5J81UR3yZdrGy1Edc+gsjN1TdboAK0joCttwJR5aeeucNZHZG+Q3+J+Cw4ve269Xwaj9AwinpyLOawZvPc/FSqj4/OY6UNbqdXD2bKK2zGNYNmgD3IxmTtK1kYOzmj3d4/JcS/qVzHYvXKWdrYXSC7soJ7ut/wBVzltJG6MkgOBFwdRdVjsPmp3F1JMY2k5ixun3rnw2JHu6IjrFi0rIgZY3SkMLi5oAFgSCflb+hVXxfjtZSYbRsw+U09TWS2DiASxoF3dQeSly1NQxzWVkIcHfhdYuObu2PI6bX3csrxLMybidtNFpFh9MGBo2Dna/KyJfxKpeLcYpoxFWw0+JRbOIHZyOHl6p9wU6LHuHMSHZySPwupcC0CZuSxzh9wdWnvC+/XqszNM2GF8rzZrAXH2KFhlS/EqaWSeNuQvIaCOSazOnoNThEs/b1bpIq98kTsoyhoLyAGkDYAAdb6laCH7KBkbnl5Y0AucdTYbleMwYyzCayWGlqqnDXtfciJ143HqW6j4LTUXGuJdiW1dPTYlA4WL4T2bvG4Nwfgmta17MciMro3RPuajsYwzUu0BzeA1PuUuKtp6ht4pmuvy2O9tvMFZmhx3h+sq+1jqXUFVlP2dQ3s9XEZiL6E6W0KnxYc5tNBRlkUkGcyPmYe9mzXBHwF73RVzNHHM0skY17ehF1GZDUUb+0oKuSD/yyc7D7Dr8VV1GMTx4qe8Y6dpyFrmklxB1NrX1JAG17c1ObitJJGXh50F8lu8RcjQc7kadUFrBxTVUtm4jSF7QNZoO8PaN/gr2ixegxJgdTVDH35X1WVJzDTmOaizUcMkhlDTHKf4kZyu943TVbx8LHjZVlfgVJXMImga7obaj2qhpcYxigdbtG1sIPqyd14HnsfgrzD+KKCteIpHGnnP8OUZT/VXRl8R4JkjJfRS3H4JPoVlq+jq6GVjamB8ZudSND7V7PlZI24sQeiiVOHw1EbmSRte1wsQ4XBWto8RaS7iGhPiPmvWOH/VCoMd4Tw+mqY6+BzoZITfIDdpHkr7h9wLBqoNMNkIGyEHKpZniIXlnEVCaLFJW2PZykvb9QvWHC4ssrxThHptMcotI3Vh8VKsZHhnERQ1/o8htHKbtPR39V6fRzCSIWK8Zka5rix4LXtNiOYK2fCnEwfko6t9pho1x+/8A1SDeLzf9o2OOfVNwuJ9o4gHSAc3Eae4fNehtma6PMCvCcerH1uOVkpN80zj7L6JUNw6iOJVln37JmrvHwW6w3DDJlDWWaNAANAqXhej/AMIw21kcXH5fRejYVRNjjBIVg4x4Q1sGrRssXiXD3o1RIYnd1xuARsvUC0ZbKtrMMZPrZB5j6BKD91HoEvRq3zsAbfZN/cDeiujIYNhL6jF6ZjwMgeHOt0Gq9KPdb5BVuHYY2kqnSW1y2U2rf2dNI78tkozVTIZMQDrXHef5HYfVGZc3OPbyG+1m/X6ozLmH3QXJl0mZELI1jrOe1py6i42XmUVQa2qq687VU7ntvybezR7gttxRXGg4crZmuLXmPIwjfM7QfNYiniEFOyIfdaAjPVRsZLZKI0wmayWZwDGk+trsu1O2HDaGOOR7WNYLFxNgTz+KrCx1XxIS9pyU4BA+XxK5TN/e+NSQl57CFpBt1/6/JMZWdeygqKOSpkZHK1rb52nX3hQcB/wmGT1chsw3IHkmf6N5ZbMq3CI+sCNSn426KlwtlFE7KTazdyWhX/F/xGbiWJzRdu+mbUQEnumO4HuVngWLTXccNqp6GSPeIPzx6/lOihUeN0cGH9ixrmPij7rSNHO8/NdeH6ctpn1L/Wmde/glGsh4sr2M7LE8PhrYbjM+Huu88h0J9oVxQyYfjdK6TD3y072FrS1zbFhaDlu08he4t08FkjqtdwzT9jhfaEd6Zxdr02Czq83VtTxCCEMDiepuTc+1db3TboG6NnDUJksEc7MsrGvbyDheycNU7cIG0suIYZrRVLnxDeCY5h7Hbj239i19PWiejZOW2ztvayyrWl7gxou5xAC0dVlpqTI31Y2WHsC1BkccrXVuJmnB7jD3vFWXD8moGyzsZMs1ROTuTY/BaPAIzcFaGtYbsCEMFmhCByj1UAmjIIUhIdUHnnEfD5e8zwNtIN/zLIuDo3lrwWvaeehBXs1ZRtnYdFjsa4dZNdxZZw2cNwpi6g4PxhPTRdhXZpWAWEg9YefVY2anL62eTKcr5C5p8CVZ1WGVdG490yM6t/RRBMNioNXwtGDTwjoLL0OlaBEF43SYnPRvDqeYxnw29yuoOOcWhaB2kL7fjj/SyumPUUmi82/7QcUt/l0v+479Vxm48xiQd2aOP+SMfW6aY9PuAoNXjWGUQJnrIWkfdDrn3DVeVVXEFfWXE9bNIDu3OQPcNFwpI562ojhhY453Bt7aC5TTHrlNUMq4hUxX7OQXbcWuFHxN1qYN/E5SYImwU7I26BrQB7FX4tIAWg7NBcVUUGbMXuPN5+dvkEFwAJJsBqubTaNoPQXTZAJI3Md6rhY+SwOoka5uZrg4dRqqwYw6FpfMwlmTMLjKc34f76FPfQkF74ZXMcbu0Nrnxt/eq4ummgmEVQ0TNlNhcW0c6xHPYEeCIquNqrtDh1A0+vIZnD8rRp8T8FSLtjVQaviapIILKVjYGW97viVwulc+r9AY1ri4NaHO3NtSqSbCa2nnknoKi2Y3yk2/oVbVM7aamkmd9xt/NUkeOVrGdrNTB8TtnAEfFWak1cUElQ+mHpTMsrSQdN/FU/bRT8RufPI1jYbtaHaAkf2Srahr4a+IviuC02c124XOrwmkrHl72Fsh3c02JU1ZVbjMUD6qngpY4xLKblzR7vqr9jcjA3oLaKrosEZR1QnMpflBDQRaytEtS05rXPc1jdXONgvQKeIU9PHCNmNDfcFjsCpxUYtFdt2x3efZt8bLaqN8FSpqXZGzwfFOBXK/RKHaILPBoe2xAPPqwjMfPkpPENR2OHym+pau2Bw9nhxmcLGZ1x5DT9VS8VT5mshB9Zy3BSQMy0zRzc5a/AYrMBsqSlpg/DZTbVtiD0tv8CtHghHZNVFyNkIQgVCEIEXGamZKDcLuhBnq3BGvuWtWbxHhxrw7NEL8nAaheiFoPJR5qRkrSCAg8IxUVWE1BjmpS5vJzXWuFGgqaur/ANXoZnDqbWXrOOcPxVMZa+MOHLTZZWTD5cP7rG3YOg1UxdVkODtksXVMl+bbAWU+HAoOYfJ/M79ErZI376Hqp9JWy05BGWVvR2/vSYGwYK1tskDR4kXKucHwtzcRje8GzO8u1HjuHHSojfCRzLcw+CuqOelqj2tK8PYNCR1VRMO1lR4y8ZZ78mZR7dPqrwrOYu4Ohdf70g+Bv9FKKWqMpjIpyA8kWJOgHuPyUaOvcGuMkR7jQXWFtelj/ehUolMkjjlaWyNDgdwRdYHSOZknquvy1Fkk8kUMTp5cobE0uLiNgBqo3oUTQDGXMIBtY7Kq4imqqPhyoifI176hzYWEC3rGx+F1Rl6NzpY3VLx36h7pXebjdSE1jAxgaNmiyVRwtQ8VpZaymbDEWgF4Lr9Es9qDCniMX7KOzdOfVSyVT4rVSvrIaGB1i/1/IqxZ9Mw+2HYLJVO9eQZm/IKNSYfXSU7KuCpLHvuSCSLqRjUvaGLD4mZnnvDW1ugUX95V9JCaWaEN7uRriLW5eRVaifhmKSyQVBqu92AuXNG/92UuDE6aZ7Y8xjld/DeLFcMMoOxw4xTNGaUHOL9eSIaCbtWOqJmuZDbIGtsTbYkqXGfjb8K09o56kj1jkb7NT9FoLqvweD0bC4GWsS3M7zOqnXusus/DroumXslBVU+6VrXyvbEwXc8gAeK53Vpw/TdtiBmIuyBub/aO39+CQaEsbT07YWerG0NCxeMP9IxUM5MWurZckTnFYnPnq5pzsCT7l0FgK+CGjfTE2kcCNOZKucBeTGFh6YmesvyGv9/FbvAorRgqi+GyEIUCoQhAIQhAJEqEHKWFsjbEKnr8HbJchqvUhAO6Dz2uwCxJyWPUKploKmAnIbjx0XqMtJHINQqypwVjwSGoPPRUSxnLIwjzC3vDcXZ4PE8tsZLv9+3wsqurwEi9m7+C0lNEIKaOJosGtDR7EDnm0bj0CzGMG0cTeeYu+FvqtLUG1O/yWYxl320TRyYSfaR+izRWXSgoSXWA4Jk0ENTF2c0bZGXByuF9UuayMyCrqOHKWQfYPdC7puFUVOBVsFy1glb1Zr8N1qi7xSZkZvMrCPa5jiHNII5EKD6CwYk6svcltgLbeK9Enp6epaRNE1/mNfeqqp4cgku6nkMZ5NdqEY9b/TzmWd1FjUlRUwucCSGkdORHXRPqalmLV1PBFm7Mauvp5/JaurwOriBD4O1Z1b3gquOhgp5S+OFrHHe2i1pru3RoCkUcHpNZDDb13AHy5qMrnhqDtK98xFxEzQ9Cf6XWUn2tWCi6ZdKCjseClB130TAfFOHggcNlrcJpfQ8MYHC0kvfd9AqLB6L02ua1wvGzvP8AJamR1yTyW+RUY3OIqV+vJY+Z/ZUD3Hd+ivuI58wEQPrFZrESZJIqZvPdag74LTlxDiNXm69CwuHs4RpyWXwKku9ulgFtIGBkYCDqhCEAhCEAhCEAhCEAhCEAkslQgjVTW5RpqSmbCydUG8jW+1MJQcao/Y26lZbFyf3k7oImge8n9Fp6k3DR4rKYrJmxCcfhIH/KFnoRC6yYXJrnJhcsDpmSF2q53S30QPv4oumXQDqgfdF0y/K6W6B2YrhPR01T/nQtceux966JboKap4bjdrTylv5X/qp2D0DsOp3Mkc0ve65y7W5BS7pQfFEnMdLpQbJgKcEU8FdGA3smNFzdXeAYd6RP6TK37KI3F+ZSfRb4VR+gUADhaWXvO8OgXaZ2WMldXOzuJUPEZezgOvJdBlcTk7bELcmKop2mpxGSXkDlb9VLnls2eoPjZdcEpCSwEa7nzVGqwOlyxgkK+AsFFoYezhHkpaAQhCAQhCAQhCAQhCAQhCASJUjtAUESQ3nJ6BNSXu5x6lCDhU+s0eCxuIn/AB9QeZkPw0+i2U+snsWIrn5q2dw2MjvmVjocCSm3QSkWAqLpEIHXRdNSoHeCEgQUCouk5oHggVNkmZC27zYE2HMk9ABunLjUQvkMT4y3PE7MA4aHQi3x3VHaGZkzM8ZuAbG4sQehC7t1Oyrm005kldOA2K/aODDo6wFh1tpr18laYVRVFRHCzK50sguQeROvwTBMw6hfXVLYYxp949Atg2OOmhZTQizGD3rnQ0UeGUoiZYyuHfd1K6gXK6SYAbKjx+pyQOAOp0V485YyVkcam7WqbGOtyqKmdt2RRW3NytFgNJezrKijZ21ZpsNAtrg9OGRA2QWjG5WgJ6RKgEIQgEIQgEIQgEIQgEIQgEyU2YSnrhVuywuPggitPdHinKO2XkurXXQc5BeQ+CwMpvISeeq9GjizOLuqzmM8LziV09E0PY7Ux8x5LPUGZRqnyQyQvLJWFjhycLFNC5hLJUJUCISoCA1Re2yEmt0BzRsoVTVTCR8cLWtLC0ZnC5JO1h08fA6KTTy9tC19i07Oafukbj3qjsBdXWFYTHJA6trZBDSs5nQuVTDGZJGMbq5xAAS/tEr5KKkp6CA5IwMoA52Gp+I+K6ePi99SQtWNVxrw1hz+ypqE1BabE5L/AKn4LtQ/tEwUvtJRvpCfv9nYe/RePuzO3KG5mG7SWnkRovqT+Dzn65+76EpK+mxCLt6WdkzDzafpyUgFeEYJj9bgtU2WnkNhuy9g4dF7Pg+Kw4xhsVbCdHjUdDzC8fm8PXiv38al1IrZQyE+Sxk8ueolmOzdlf43V9nC4A67LMv0hYzm83K4NJuDQGSYE66rc0keSIBZvAKbY2WqYLNAQOQhCAQhCAQhCAQhCAQhCAQhCAUHE5MkBU5V+LRdtTObci43HJBVMmuVIZN4rO+kT0khZJ3wOexU2nr45Nna9Cgvoqgs1BUyOqY/R3dKomTjqu7JkFpVUFJXMyzwskHW2o9qz1dwfqX0U3+xJ+qtYqlzNipcdY13rix6qWSjz6rw6qonZaiBzOhtofaoy9RIjmYQ4Ne08jqFUVvC9BVXdE0wPP4Nvcs3kYVCu63hevprmICdg/Bv7lUuhfG/I9jmu6OFis4GNYXEAAlXFJwzXVLA9wbC07GQ2PuT8NbBhmHvxWoYHvvaFh69VHe7E8Vc6Sur5oGOGkMJy28/01XTjx3odargSapkjkFXGHM0OU2JHS9tFFk4dqcOYGejlrL/AHdQfG67wYaynfnjxGvaR0mA+isaTGMQoCG1TxWwc3huV7fZzW74aOeCYBPJOypmb2cbCHC+7lA/aJgcldhgrYW530ri54H4SACfZYLZx1TKqFskLw6Nw0ISaEEOAIOhB5p4+v8An1LC/Xz3kR2a9J4i/Z0ZZX1mCZSHG7qVxtY/lO1vA/0WNqMFxCkkdHUUNRG5ptZ0R+fNfZ48/Hc2VxvNioyL0b9mU0gw+ujPqRvaR5kf/n4rKUHDeK4nOIqWhmdfdzmFrR5uOi9LwvBouGsC9EDxJM8l8zxsXeHgLLzfy/JxePX+2uJdVmLzGaqbEDpe5UNre1q7DZugSukzTS1B5aBScIgMkwJFzdfNjo1WDwZIgbK2Uekj7OIBSUAhCEAhCEAhCEAhCEAhCEAhCEAucsYkbYrohBn8QwZstyGqgqcLmhNwDot6Wg7hcJaOOQatCDCMqqinNnXcPFTYMTjfYOOU9CrqrwVj72aqOqwaSMktBQWLKgHYruybxWa/xFK7S4A5bhSYcUI0kbbxCDRsqC3VriFKirjs4AhUMNYyQd14KksnHVBfMqIn87HoUlRR01W208LJB4hVDZvFSI6l7dnFBDx6lApWNiYGshcLNA0AuFSdrYrVGRswLZRma4WIPNZrF8MmoJO0aC+Bx7rxy8D4r0eGz8SuYmS9r4qv7YhPbLcr0+rOr7BKns6s04PclBcByBG/zV+s5w/E+WrdLb7OJtifzG1h7r/BaNeLySe3xqEGmqeJXDmmIXNTnPcRqVQY/VZIi0HU6K6kdlaT0WSxSX0iuDOTdSoK+QZY2RDc6laLAaXQOsqCJvb1emwNgtthNP2cLdFRZMGVoCchCAQhCAQhCAQhCAQhCAQhCAQhCAQhCAQhCBCAVzkp2PFiF1QgqqnCY5Ae6FTVeBEEloWtsmuja7cIPP5aCeA3APmNEkdbUQmzu8OjtFuJqCOQHuhVdVgbH3IaqKeHFGHR92HxU6Oqa4XDgVAqcFkjJyg2UF1PPTkkZm+SmDSMnHVSY6otaWkBzTu1wuCsrHiE8Zs8Bw8dCpkWKxkgOuw/mCCzmwfCap+YNlpjzEZBb7jf4JjeHcMa4ONRUSAH1QQ0H22v7kyOra8Xa4H2ru2o8Vr36/NMWEIhp4Ww08TYom7MaOfXzXXOCq5s/iugm8VkTrhLdRGzeKf22iDliE4ip3G/JZCSU5JJju86K4x2qLgIWnVxsqSXvzNibs1BYYLTF8gJC21NHkjAVHgVJlYCQtCBYWQKhCEAhCEAhCEAhCEAhCEAhCEAhCEAhCEAhCEAhCEAhCEAkIBSoQcnwMfuAoc+FxyfdCsUIM1U4CDchqqZ8Glj9UGy3RAO65Pp2P3CDz11LPCbgEHqDZKytqYjqc38wW2mwyJ/3Qq+owJrr2CCijxX8bCPEahS4sRik9WQFNqMBe03aCoE2GzMOrb+YTBdtqQea6CpAB1WZtPD6pe3yNwnenVIaW5mm/M6Jg7VM/bVkkhPdjCZhsJnqMxF7lRSTk7MHM5xu4jZaLAqM3DiEGhw+ERwjRTUyNuVoCegEIQgEIQgEIQgEIQgEIQgEIQgEIQgEIQgEIQgEIQgEIQgEIQgEIQgEIQgEhAKVCDm6JrtwuElDE/doUtCCnmwaN/3VXz4ADqAtOggHkgycGA5Xg5VoKKjbAwaKXlaOQSoBKhCAQhCAQhCAQhCD//Z%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12" descr="http://www.thefarmersboyshepley.co.uk/wp-content/uploads/2011/01/valentines-red-he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84" y="638569"/>
            <a:ext cx="181522" cy="1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7" y="5883378"/>
            <a:ext cx="1626870" cy="96075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4675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049338"/>
            <a:ext cx="5351463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46777" y="5823836"/>
            <a:ext cx="1215996" cy="830997"/>
            <a:chOff x="7469783" y="234738"/>
            <a:chExt cx="121599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7469783" y="234738"/>
              <a:ext cx="1059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KNOW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Y   UR </a:t>
              </a:r>
            </a:p>
            <a:p>
              <a:r>
                <a:rPr lang="en-GB" sz="1600" b="1" dirty="0" smtClean="0">
                  <a:solidFill>
                    <a:srgbClr val="004687"/>
                  </a:solidFill>
                  <a:latin typeface="+mn-lt"/>
                </a:rPr>
                <a:t>NUMBERS</a:t>
              </a:r>
              <a:endParaRPr lang="en-GB" sz="1600" b="1" dirty="0">
                <a:solidFill>
                  <a:srgbClr val="004687"/>
                </a:solidFill>
                <a:latin typeface="+mn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661282" y="272954"/>
              <a:ext cx="1024497" cy="537577"/>
              <a:chOff x="7661282" y="272954"/>
              <a:chExt cx="1024497" cy="537577"/>
            </a:xfrm>
          </p:grpSpPr>
          <p:pic>
            <p:nvPicPr>
              <p:cNvPr id="14" name="Picture 14" descr="heart stethoscope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866" y="272954"/>
                <a:ext cx="537913" cy="537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http://www.thefarmersboyshepley.co.uk/wp-content/uploads/2011/01/valentines-red-heart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1282" y="591044"/>
                <a:ext cx="165020" cy="156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585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551625" y="-69665"/>
            <a:ext cx="8229600" cy="648621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Personal record sheet - body composition readings    </a:t>
            </a:r>
          </a:p>
        </p:txBody>
      </p:sp>
      <p:sp>
        <p:nvSpPr>
          <p:cNvPr id="3" name="AutoShape 6" descr="data:image/jpeg;base64,/9j/4AAQSkZJRgABAQAAAQABAAD/2wBDAAoHBwgHBgoICAgLCgoLDhgQDg0NDh0VFhEYIx8lJCIfIiEmKzcvJik0KSEiMEExNDk7Pj4+JS5ESUM8SDc9Pjv/2wBDAQoLCw4NDhwQEBw7KCIoOzs7Ozs7Ozs7Ozs7Ozs7Ozs7Ozs7Ozs7Ozs7Ozs7Ozs7Ozs7Ozs7Ozs7Ozs7Ozs7Ozv/wAARCAEsASYDASIAAhEBAxEB/8QAHAAAAQUBAQEAAAAAAAAAAAAAAAECBAUGAwcI/8QASBAAAQMCBAMEBwUGAgcJAAAAAQACAwQRBRIhMQZBURMiYXEUMoGRobHBI0JSYtEHFUNy4fAkMxY0gpKTovEXJjVjc4OywuL/xAAZAQEBAQEBAQAAAAAAAAAAAAAAAQIDBAX/xAAfEQEBAQEAAwEAAwEAAAAAAAAAARECAxIhMQRBYRP/2gAMAwEAAhEDEQA/APZkIQgEIQgEIQgEIQgEISIFQkQgVCRGYdUCoTc7RzC4y11JAbS1MMf8zwEEhCr3Y7hTN8Rpv+KFxfxPgzN8QiP8tz8kFshUT+MsEaNKsu8o3fouD+OsIbt27/5Y/wBSg0iFlJP2gYc0fZ01S48rho+qiv8A2htB7mHE+Jl/org2qFhXftCmPqYez2yH9FHk4/xI+pTU7fMOP1TKPQULzh3HGMO27Fvkz9SuLuMcccLiqaPARt/RMHpt0XC8sfxRjknrV79fwtaPkFHfjOLSetiNT7JSEwet5h1SGRg3cB5lePur69+9ZUHzld+q4PfLJq+RzvN11cHsD8Qo4zZ9XC3zkAXB+O4VGLuxGm/4oK8ksR4BBbumD1R3FOCt3r4z5An6Lk/jDA2Af43Nfk2Nx+i8wDTqmgZZHX6KYj2aCriqYmSxODmSNDmnqDsuyxfC+IudRwxE+pdvuNlsonZmAqKehCEAhCEAhCEAhCEAhCEFbj2JOwvCZqpljI0AMB/ETYLFf6eYs0FpjpnH8WQ/qr7jyTLhMbRznaPgVgCGgkrUgvJONcbkHdkjj/ljH1uo0nE+NyDWukH8oDfkq0FtroJbZXESn4xi0nr4hUn/AN0hcTV1khOaqmPiXkrmXAIDroFL5XCxkcfNxTQ1xN7p1/AJA653VCZDexQGEa3T/JJmsUCZbFGTTZGbVFzqgAy6UNFkgJF0X08CgXK0W0QQASi+m6TmUDi0EIIG4SXsg80BYXRYI3NrpL7IFIHJIALCwS3CS+iAt4IdsfFBN01xQLy6Jj9JHeSduNExw+1dbooL/hSYEvb+CUt+R+q9GpTeELy3hKS1XWN6Tg+9oXp9CbwhYVKQhCAQhCAQhCAQhIXBouTYeKBUKrquI8IpCWzV8WYbtYcxHuuqqbj/AAqNxEcdRJbmGAA+8oOXH/8A4XD/AOu35FYIkglX/EnFUON0gp46Z8eV4fmc4cvBZsyXNyQrLIY63PVBcbrj2viEdqeoV9oY6k6JzL7rgJNeSd2hCe0MSOW6Ggg+C4CpLdwCu8UzXx5rDX5qyyhTskKUu00SFyqGkIHklJRubbIBKElvBHMoF5IIKW/gk5oDU80HZH3kl9QgXcJEeSLhAX0RdNRdAXQSEhR5oHNTH6Sk7AtTwub9ZP8AZUE3hV1sVrm/mjP/ACr1PDjeALyfhp1sdrh+WI/Ar1XCzeAeSwqwQhCAQhCAXGpq4KSF01RK2KNu7nGyg43jtNg1Pmk78rx9nEDqfHwC8wxviCpxGYyVMt7eqweqzyCDXYtx8yMujw6EOt/Fl0Hsb+qx2I8RVteSaqrkkF/VvZo9g0VdDT1mIHMwZIz99306q0peH4RYyB0zurtB7lFVHpj5XWiY556NF12ZR4hL/CyA83OAWspsHdYNZGGjo0WVlBgLjuFcNef1VBW00XaOdGRe2hKhufK31nNHtWy46oThnDr6hu4kaPevMvSZZ9STqmQ1avrMnrPHsTP3nGN3fBV7YJZeRUiPC5HK5E1IGKxX1f8AArr+84j/ABG/7y5R4KXb3UuLAoj6wT1NcvTmuNmuDj0BurGDOyJodo46kdF2p6CGnHdaAV6NgXC1JBh8ctRA2SokaHOLxfLfkEzB521zrJw1XpFTwphs970zWHqzu/JU9VwOBrT1Dm+Dxda0ZE2sgDmrep4XxOnvaISt6sP0KrJaaWA2mifGfzNIV1DBsgIdrpdKEAjmlSKhvik8U8+STkoG7aII0TrapLaoE22SWPtTre9JZAluqB47o5IKACY//MH8pTxdMk/zW36FA/hw/wDeOsHWONesYSfsB5Lx/Bqgw8XGMnSaED2j/oV69g77wjyXNVohCEAoOLYnFhVC+pl1toxvNzuQU0my864yxb0qvfG132VNdjfF33j9PYgzuNYtNVVEk88maR51PTwHguOG4U6pcKiqaSDqyM/Mrlh9KcQrjJILxRHb8R6LcYVhhlcCRopFcKHCny27unRaKjwRjQC5qs6SiZCwaKYAAqiLFQRsGwXdsTW7BdEIMX+02nE/C0jAP4rPmvLabDWtA7q9f47Zn4flH52H4hed5ANPBagiw0LQBcBS207W8tF0AsE6y1iOYYBoAnhqUJb6KifglCa/FoICAWZszweg1/p7V6PVYhDh8BkmNmNWa4IorRTVzm6uORh8Nz9Pcp+KkVGJwQXBbFd7mnnb+pC59VU6DiGinjEjhLEwmwdJGQD7VOhqaapF4Zo5P5XAqk8lyfSQSOLnxjMd3Dun4KDRuhY7ko82Hwyts9jXDoQqaP0ynt6PXSWH3ZQHhSGYzXQf6zRtlaBcugd9Dr7k0cKzhLD5ySIuzcebDZUlXwZPFrTTB46PFviFrIMfw+dwY6UwyfglaWkKe0xytzMLXDqDdXR5ZU4RX0l+1p32H3mi4+Cgk6kc168+mY8bBVlbw9Q1dzJTtLvxAWPvV9h5mkOy1tbwVa5pJiPyvFx71Q1eCYhR37Snc5o+8zvBa2IgX1SDxQenPxRzQBI2SI9qQ3OnJAJN9kFB3sgL+Ka/12+RTr8015s5vkUFdE7JxZSOGndb8yF6/gUt4gF4pihLcTa4EgiC4I39Zeg/s6xuorMKaKxxdLG7LnO7m8iVzV6QhMjfnYCEIOGJ1QosOnqLgGOMkX620+K8exiYhlibm1yepXpnGUhZgb2fje0fG/0XmGIAS10UZ1DpGg+9SrF5gGH5IIo7a7u8yvQcMpGxRA2WcwGnDnA2WxiaGsAVQ8CyVCEAhCS9kGc43F+Hp/At/wDkF5zoCtrxnxBQS0UuHQS9tMbZizVrLEXueqxDToFqDs3a/VOJTGus0JC4LSH3slaC4gN3K5hyteG6T07GoGEXbGe0d5Db42Qb/CqQYfhUFPa2Rgzee5+qqInCeuqKhwuQcgPTmforuvk7KikI3tYe1UlEAKUOP3yXe86fCy51UlLdMujMojol+S5Z1XYxDLUxwFkIqY45c0tOXACQWI56aEg2PRBZzQRVEeSWNsjb3s4XF1FGHiF5fS1E9O4/gfce43WYNRi+Gks7Z1MxgcWRuAewMAe8i53sCxuhHRWVPxXGZg2rjZEw3GcPuQWtu67d7XBF9dQrhq8jxLGaTKHtirWDQkdx3uOnxUuDiaic7s6pslK+9rStsCfA8/Yq6lxGmrATFJYh2Use0tcDvYg67arq8NeC1zQQdwRuorQxyQ1DM0b2vHVpumvpmPGoCyjqCNkhkpZJKZ55xOsPdspEWL4vRutI2OsiA3Hdf7v6ponV/DtFW3MsDS4/eGh96zdfwVKy7qSa4/BJ+q09JxLQVDxFMXU0x+5KLFWjTHM0OY4OB2IN1ZR5JV4dWUJPpMD2Afetce9RNbXK9hlo45GkFoIPUKhxHhGhqbvZH2L+senw2WtHniQ8zdXlfwrX0hLogJ2D8Oh9ypHsfG8ska5rhu12hCuoBqAmSHvt9qW+uyZIe+y2iCrrIe2xqCOwOeO1j/Mttw7SmkOVthcjRo0A5BY8i/EdFfmP/svTcDo2us4hYVpqEnsBfohd4mBjAAhBQ8ZNLsEkP4XNPxC8zqrCthkOwkaT7163jlN6Vh08Nrl7CB5ryWrZnj10I0KlWPROHwLBahuyxfCtWJ6aJ/MjXz5rZsN2gqochC4VlXDQ0slTUPDIoxdxKArKynoaZ9RUytiiYLlzl5nxNx1UYhmgpHOpqXY2Nnv8zyHgFW8UcUT4zUlziWU7D9lFfbxPUqlocKqMVd2khMdPffm7yUUymru2qywXtlOqsmu7o15K0jwWKCjeyngDe7va5J81UR3yZdrGy1Edc+gsjN1TdboAK0joCttwJR5aeeucNZHZG+Q3+J+Cw4ve269Xwaj9AwinpyLOawZvPc/FSqj4/OY6UNbqdXD2bKK2zGNYNmgD3IxmTtK1kYOzmj3d4/JcS/qVzHYvXKWdrYXSC7soJ7ut/wBVzltJG6MkgOBFwdRdVjsPmp3F1JMY2k5ixun3rnw2JHu6IjrFi0rIgZY3SkMLi5oAFgSCflb+hVXxfjtZSYbRsw+U09TWS2DiASxoF3dQeSly1NQxzWVkIcHfhdYuObu2PI6bX3csrxLMybidtNFpFh9MGBo2Dna/KyJfxKpeLcYpoxFWw0+JRbOIHZyOHl6p9wU6LHuHMSHZySPwupcC0CZuSxzh9wdWnvC+/XqszNM2GF8rzZrAXH2KFhlS/EqaWSeNuQvIaCOSazOnoNThEs/b1bpIq98kTsoyhoLyAGkDYAAdb6laCH7KBkbnl5Y0AucdTYbleMwYyzCayWGlqqnDXtfciJ143HqW6j4LTUXGuJdiW1dPTYlA4WL4T2bvG4Nwfgmta17MciMro3RPuajsYwzUu0BzeA1PuUuKtp6ht4pmuvy2O9tvMFZmhx3h+sq+1jqXUFVlP2dQ3s9XEZiL6E6W0KnxYc5tNBRlkUkGcyPmYe9mzXBHwF73RVzNHHM0skY17ehF1GZDUUb+0oKuSD/yyc7D7Dr8VV1GMTx4qe8Y6dpyFrmklxB1NrX1JAG17c1ObitJJGXh50F8lu8RcjQc7kadUFrBxTVUtm4jSF7QNZoO8PaN/gr2ixegxJgdTVDH35X1WVJzDTmOaizUcMkhlDTHKf4kZyu943TVbx8LHjZVlfgVJXMImga7obaj2qhpcYxigdbtG1sIPqyd14HnsfgrzD+KKCteIpHGnnP8OUZT/VXRl8R4JkjJfRS3H4JPoVlq+jq6GVjamB8ZudSND7V7PlZI24sQeiiVOHw1EbmSRte1wsQ4XBWto8RaS7iGhPiPmvWOH/VCoMd4Tw+mqY6+BzoZITfIDdpHkr7h9wLBqoNMNkIGyEHKpZniIXlnEVCaLFJW2PZykvb9QvWHC4ssrxThHptMcotI3Vh8VKsZHhnERQ1/o8htHKbtPR39V6fRzCSIWK8Zka5rix4LXtNiOYK2fCnEwfko6t9pho1x+/8A1SDeLzf9o2OOfVNwuJ9o4gHSAc3Eae4fNehtma6PMCvCcerH1uOVkpN80zj7L6JUNw6iOJVln37JmrvHwW6w3DDJlDWWaNAANAqXhej/AMIw21kcXH5fRejYVRNjjBIVg4x4Q1sGrRssXiXD3o1RIYnd1xuARsvUC0ZbKtrMMZPrZB5j6BKD91HoEvRq3zsAbfZN/cDeiujIYNhL6jF6ZjwMgeHOt0Gq9KPdb5BVuHYY2kqnSW1y2U2rf2dNI78tkozVTIZMQDrXHef5HYfVGZc3OPbyG+1m/X6ozLmH3QXJl0mZELI1jrOe1py6i42XmUVQa2qq687VU7ntvybezR7gttxRXGg4crZmuLXmPIwjfM7QfNYiniEFOyIfdaAjPVRsZLZKI0wmayWZwDGk+trsu1O2HDaGOOR7WNYLFxNgTz+KrCx1XxIS9pyU4BA+XxK5TN/e+NSQl57CFpBt1/6/JMZWdeygqKOSpkZHK1rb52nX3hQcB/wmGT1chsw3IHkmf6N5ZbMq3CI+sCNSn426KlwtlFE7KTazdyWhX/F/xGbiWJzRdu+mbUQEnumO4HuVngWLTXccNqp6GSPeIPzx6/lOihUeN0cGH9ixrmPij7rSNHO8/NdeH6ctpn1L/Wmde/glGsh4sr2M7LE8PhrYbjM+Huu88h0J9oVxQyYfjdK6TD3y072FrS1zbFhaDlu08he4t08FkjqtdwzT9jhfaEd6Zxdr02Czq83VtTxCCEMDiepuTc+1db3TboG6NnDUJksEc7MsrGvbyDheycNU7cIG0suIYZrRVLnxDeCY5h7Hbj239i19PWiejZOW2ztvayyrWl7gxou5xAC0dVlpqTI31Y2WHsC1BkccrXVuJmnB7jD3vFWXD8moGyzsZMs1ROTuTY/BaPAIzcFaGtYbsCEMFmhCByj1UAmjIIUhIdUHnnEfD5e8zwNtIN/zLIuDo3lrwWvaeehBXs1ZRtnYdFjsa4dZNdxZZw2cNwpi6g4PxhPTRdhXZpWAWEg9YefVY2anL62eTKcr5C5p8CVZ1WGVdG490yM6t/RRBMNioNXwtGDTwjoLL0OlaBEF43SYnPRvDqeYxnw29yuoOOcWhaB2kL7fjj/SyumPUUmi82/7QcUt/l0v+479Vxm48xiQd2aOP+SMfW6aY9PuAoNXjWGUQJnrIWkfdDrn3DVeVVXEFfWXE9bNIDu3OQPcNFwpI562ojhhY453Bt7aC5TTHrlNUMq4hUxX7OQXbcWuFHxN1qYN/E5SYImwU7I26BrQB7FX4tIAWg7NBcVUUGbMXuPN5+dvkEFwAJJsBqubTaNoPQXTZAJI3Md6rhY+SwOoka5uZrg4dRqqwYw6FpfMwlmTMLjKc34f76FPfQkF74ZXMcbu0Nrnxt/eq4ummgmEVQ0TNlNhcW0c6xHPYEeCIquNqrtDh1A0+vIZnD8rRp8T8FSLtjVQaviapIILKVjYGW97viVwulc+r9AY1ri4NaHO3NtSqSbCa2nnknoKi2Y3yk2/oVbVM7aamkmd9xt/NUkeOVrGdrNTB8TtnAEfFWak1cUElQ+mHpTMsrSQdN/FU/bRT8RufPI1jYbtaHaAkf2Srahr4a+IviuC02c124XOrwmkrHl72Fsh3c02JU1ZVbjMUD6qngpY4xLKblzR7vqr9jcjA3oLaKrosEZR1QnMpflBDQRaytEtS05rXPc1jdXONgvQKeIU9PHCNmNDfcFjsCpxUYtFdt2x3efZt8bLaqN8FSpqXZGzwfFOBXK/RKHaILPBoe2xAPPqwjMfPkpPENR2OHym+pau2Bw9nhxmcLGZ1x5DT9VS8VT5mshB9Zy3BSQMy0zRzc5a/AYrMBsqSlpg/DZTbVtiD0tv8CtHghHZNVFyNkIQgVCEIEXGamZKDcLuhBnq3BGvuWtWbxHhxrw7NEL8nAaheiFoPJR5qRkrSCAg8IxUVWE1BjmpS5vJzXWuFGgqaur/ANXoZnDqbWXrOOcPxVMZa+MOHLTZZWTD5cP7rG3YOg1UxdVkODtksXVMl+bbAWU+HAoOYfJ/M79ErZI376Hqp9JWy05BGWVvR2/vSYGwYK1tskDR4kXKucHwtzcRje8GzO8u1HjuHHSojfCRzLcw+CuqOelqj2tK8PYNCR1VRMO1lR4y8ZZ78mZR7dPqrwrOYu4Ohdf70g+Bv9FKKWqMpjIpyA8kWJOgHuPyUaOvcGuMkR7jQXWFtelj/ehUolMkjjlaWyNDgdwRdYHSOZknquvy1Fkk8kUMTp5cobE0uLiNgBqo3oUTQDGXMIBtY7Kq4imqqPhyoifI176hzYWEC3rGx+F1Rl6NzpY3VLx36h7pXebjdSE1jAxgaNmiyVRwtQ8VpZaymbDEWgF4Lr9Es9qDCniMX7KOzdOfVSyVT4rVSvrIaGB1i/1/IqxZ9Mw+2HYLJVO9eQZm/IKNSYfXSU7KuCpLHvuSCSLqRjUvaGLD4mZnnvDW1ugUX95V9JCaWaEN7uRriLW5eRVaifhmKSyQVBqu92AuXNG/92UuDE6aZ7Y8xjld/DeLFcMMoOxw4xTNGaUHOL9eSIaCbtWOqJmuZDbIGtsTbYkqXGfjb8K09o56kj1jkb7NT9FoLqvweD0bC4GWsS3M7zOqnXusus/DroumXslBVU+6VrXyvbEwXc8gAeK53Vpw/TdtiBmIuyBub/aO39+CQaEsbT07YWerG0NCxeMP9IxUM5MWurZckTnFYnPnq5pzsCT7l0FgK+CGjfTE2kcCNOZKucBeTGFh6YmesvyGv9/FbvAorRgqi+GyEIUCoQhAIQhAJEqEHKWFsjbEKnr8HbJchqvUhAO6Dz2uwCxJyWPUKploKmAnIbjx0XqMtJHINQqypwVjwSGoPPRUSxnLIwjzC3vDcXZ4PE8tsZLv9+3wsqurwEi9m7+C0lNEIKaOJosGtDR7EDnm0bj0CzGMG0cTeeYu+FvqtLUG1O/yWYxl320TRyYSfaR+izRWXSgoSXWA4Jk0ENTF2c0bZGXByuF9UuayMyCrqOHKWQfYPdC7puFUVOBVsFy1glb1Zr8N1qi7xSZkZvMrCPa5jiHNII5EKD6CwYk6svcltgLbeK9Enp6epaRNE1/mNfeqqp4cgku6nkMZ5NdqEY9b/TzmWd1FjUlRUwucCSGkdORHXRPqalmLV1PBFm7Mauvp5/JaurwOriBD4O1Z1b3gquOhgp5S+OFrHHe2i1pru3RoCkUcHpNZDDb13AHy5qMrnhqDtK98xFxEzQ9Cf6XWUn2tWCi6ZdKCjseClB130TAfFOHggcNlrcJpfQ8MYHC0kvfd9AqLB6L02ua1wvGzvP8AJamR1yTyW+RUY3OIqV+vJY+Z/ZUD3Hd+ivuI58wEQPrFZrESZJIqZvPdag74LTlxDiNXm69CwuHs4RpyWXwKku9ulgFtIGBkYCDqhCEAhCEAhCEAhCEAhCEAkslQgjVTW5RpqSmbCydUG8jW+1MJQcao/Y26lZbFyf3k7oImge8n9Fp6k3DR4rKYrJmxCcfhIH/KFnoRC6yYXJrnJhcsDpmSF2q53S30QPv4oumXQDqgfdF0y/K6W6B2YrhPR01T/nQtceux966JboKap4bjdrTylv5X/qp2D0DsOp3Mkc0ve65y7W5BS7pQfFEnMdLpQbJgKcEU8FdGA3smNFzdXeAYd6RP6TK37KI3F+ZSfRb4VR+gUADhaWXvO8OgXaZ2WMldXOzuJUPEZezgOvJdBlcTk7bELcmKop2mpxGSXkDlb9VLnls2eoPjZdcEpCSwEa7nzVGqwOlyxgkK+AsFFoYezhHkpaAQhCAQhCAQhCAQhCAQhCASJUjtAUESQ3nJ6BNSXu5x6lCDhU+s0eCxuIn/AB9QeZkPw0+i2U+snsWIrn5q2dw2MjvmVjocCSm3QSkWAqLpEIHXRdNSoHeCEgQUCouk5oHggVNkmZC27zYE2HMk9ABunLjUQvkMT4y3PE7MA4aHQi3x3VHaGZkzM8ZuAbG4sQehC7t1Oyrm005kldOA2K/aODDo6wFh1tpr18laYVRVFRHCzK50sguQeROvwTBMw6hfXVLYYxp949Atg2OOmhZTQizGD3rnQ0UeGUoiZYyuHfd1K6gXK6SYAbKjx+pyQOAOp0V485YyVkcam7WqbGOtyqKmdt2RRW3NytFgNJezrKijZ21ZpsNAtrg9OGRA2QWjG5WgJ6RKgEIQgEIQgEIQgEIQgEIQgEyU2YSnrhVuywuPggitPdHinKO2XkurXXQc5BeQ+CwMpvISeeq9GjizOLuqzmM8LziV09E0PY7Ux8x5LPUGZRqnyQyQvLJWFjhycLFNC5hLJUJUCISoCA1Re2yEmt0BzRsoVTVTCR8cLWtLC0ZnC5JO1h08fA6KTTy9tC19i07Oafukbj3qjsBdXWFYTHJA6trZBDSs5nQuVTDGZJGMbq5xAAS/tEr5KKkp6CA5IwMoA52Gp+I+K6ePi99SQtWNVxrw1hz+ypqE1BabE5L/AKn4LtQ/tEwUvtJRvpCfv9nYe/RePuzO3KG5mG7SWnkRovqT+Dzn65+76EpK+mxCLt6WdkzDzafpyUgFeEYJj9bgtU2WnkNhuy9g4dF7Pg+Kw4xhsVbCdHjUdDzC8fm8PXiv38al1IrZQyE+Sxk8ueolmOzdlf43V9nC4A67LMv0hYzm83K4NJuDQGSYE66rc0keSIBZvAKbY2WqYLNAQOQhCAQhCAQhCAQhCAQhCAQhCAUHE5MkBU5V+LRdtTObci43HJBVMmuVIZN4rO+kT0khZJ3wOexU2nr45Nna9Cgvoqgs1BUyOqY/R3dKomTjqu7JkFpVUFJXMyzwskHW2o9qz1dwfqX0U3+xJ+qtYqlzNipcdY13rix6qWSjz6rw6qonZaiBzOhtofaoy9RIjmYQ4Ne08jqFUVvC9BVXdE0wPP4Nvcs3kYVCu63hevprmICdg/Bv7lUuhfG/I9jmu6OFis4GNYXEAAlXFJwzXVLA9wbC07GQ2PuT8NbBhmHvxWoYHvvaFh69VHe7E8Vc6Sur5oGOGkMJy28/01XTjx3odargSapkjkFXGHM0OU2JHS9tFFk4dqcOYGejlrL/AHdQfG67wYaynfnjxGvaR0mA+isaTGMQoCG1TxWwc3huV7fZzW74aOeCYBPJOypmb2cbCHC+7lA/aJgcldhgrYW530ri54H4SACfZYLZx1TKqFskLw6Nw0ISaEEOAIOhB5p4+v8An1LC/Xz3kR2a9J4i/Z0ZZX1mCZSHG7qVxtY/lO1vA/0WNqMFxCkkdHUUNRG5ptZ0R+fNfZ48/Hc2VxvNioyL0b9mU0gw+ujPqRvaR5kf/n4rKUHDeK4nOIqWhmdfdzmFrR5uOi9LwvBouGsC9EDxJM8l8zxsXeHgLLzfy/JxePX+2uJdVmLzGaqbEDpe5UNre1q7DZugSukzTS1B5aBScIgMkwJFzdfNjo1WDwZIgbK2Uekj7OIBSUAhCEAhCEAhCEAhCEAhCEAhCEAucsYkbYrohBn8QwZstyGqgqcLmhNwDot6Wg7hcJaOOQatCDCMqqinNnXcPFTYMTjfYOOU9CrqrwVj72aqOqwaSMktBQWLKgHYruybxWa/xFK7S4A5bhSYcUI0kbbxCDRsqC3VriFKirjs4AhUMNYyQd14KksnHVBfMqIn87HoUlRR01W208LJB4hVDZvFSI6l7dnFBDx6lApWNiYGshcLNA0AuFSdrYrVGRswLZRma4WIPNZrF8MmoJO0aC+Bx7rxy8D4r0eGz8SuYmS9r4qv7YhPbLcr0+rOr7BKns6s04PclBcByBG/zV+s5w/E+WrdLb7OJtifzG1h7r/BaNeLySe3xqEGmqeJXDmmIXNTnPcRqVQY/VZIi0HU6K6kdlaT0WSxSX0iuDOTdSoK+QZY2RDc6laLAaXQOsqCJvb1emwNgtthNP2cLdFRZMGVoCchCAQhCAQhCAQhCAQhCAQhCAQhCAQhCAQhCBCAVzkp2PFiF1QgqqnCY5Ae6FTVeBEEloWtsmuja7cIPP5aCeA3APmNEkdbUQmzu8OjtFuJqCOQHuhVdVgbH3IaqKeHFGHR92HxU6Oqa4XDgVAqcFkjJyg2UF1PPTkkZm+SmDSMnHVSY6otaWkBzTu1wuCsrHiE8Zs8Bw8dCpkWKxkgOuw/mCCzmwfCap+YNlpjzEZBb7jf4JjeHcMa4ONRUSAH1QQ0H22v7kyOra8Xa4H2ru2o8Vr36/NMWEIhp4Ww08TYom7MaOfXzXXOCq5s/iugm8VkTrhLdRGzeKf22iDliE4ip3G/JZCSU5JJju86K4x2qLgIWnVxsqSXvzNibs1BYYLTF8gJC21NHkjAVHgVJlYCQtCBYWQKhCEAhCEAhCEAhCEAhCEAhCEAhCEAhCEAhCEAhCEAhCEAkIBSoQcnwMfuAoc+FxyfdCsUIM1U4CDchqqZ8Glj9UGy3RAO65Pp2P3CDz11LPCbgEHqDZKytqYjqc38wW2mwyJ/3Qq+owJrr2CCijxX8bCPEahS4sRik9WQFNqMBe03aCoE2GzMOrb+YTBdtqQea6CpAB1WZtPD6pe3yNwnenVIaW5mm/M6Jg7VM/bVkkhPdjCZhsJnqMxF7lRSTk7MHM5xu4jZaLAqM3DiEGhw+ERwjRTUyNuVoCegEIQgEIQgEIQgEIQgEIQgEIQgEIQgEIQgEIQgEIQgEIQgEIQgEIQgEIQgEhAKVCDm6JrtwuElDE/doUtCCnmwaN/3VXz4ADqAtOggHkgycGA5Xg5VoKKjbAwaKXlaOQSoBKhCAQhCAQhCAQhCD//Z%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9" y="6159260"/>
            <a:ext cx="1168848" cy="68487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4675" y="1573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42" y="487763"/>
            <a:ext cx="7721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4687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en-GB" sz="1600" b="1" dirty="0" smtClean="0">
                <a:solidFill>
                  <a:srgbClr val="004687"/>
                </a:solidFill>
                <a:latin typeface="+mj-lt"/>
                <a:ea typeface="+mj-ea"/>
                <a:cs typeface="+mj-cs"/>
              </a:rPr>
              <a:t>:                                                                                  Height :</a:t>
            </a:r>
            <a:endParaRPr lang="en-GB" sz="1600" b="1" dirty="0">
              <a:solidFill>
                <a:srgbClr val="004687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71896" y="826317"/>
            <a:ext cx="3422855" cy="0"/>
          </a:xfrm>
          <a:prstGeom prst="line">
            <a:avLst/>
          </a:prstGeom>
          <a:ln w="190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19248" y="826317"/>
            <a:ext cx="1953448" cy="0"/>
          </a:xfrm>
          <a:prstGeom prst="line">
            <a:avLst/>
          </a:prstGeom>
          <a:ln w="190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8750" y="5991539"/>
            <a:ext cx="5133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kern="0" dirty="0" smtClean="0">
                <a:solidFill>
                  <a:srgbClr val="004687"/>
                </a:solidFill>
              </a:rPr>
              <a:t>Employee </a:t>
            </a:r>
            <a:r>
              <a:rPr lang="en-GB" b="1" kern="0" dirty="0">
                <a:solidFill>
                  <a:srgbClr val="004687"/>
                </a:solidFill>
              </a:rPr>
              <a:t>assistance </a:t>
            </a:r>
            <a:r>
              <a:rPr lang="en-GB" b="1" kern="0" dirty="0" smtClean="0">
                <a:solidFill>
                  <a:srgbClr val="004687"/>
                </a:solidFill>
              </a:rPr>
              <a:t>helpline: </a:t>
            </a:r>
            <a:r>
              <a:rPr lang="en-GB" b="1" kern="0" smtClean="0">
                <a:solidFill>
                  <a:srgbClr val="004687"/>
                </a:solidFill>
              </a:rPr>
              <a:t>0800 </a:t>
            </a:r>
            <a:r>
              <a:rPr lang="en-GB" b="1" kern="0" smtClean="0">
                <a:solidFill>
                  <a:srgbClr val="004687"/>
                </a:solidFill>
              </a:rPr>
              <a:t>015 5630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" y="961901"/>
            <a:ext cx="8890486" cy="48926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352854" y="487763"/>
            <a:ext cx="1063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4687"/>
                </a:solidFill>
              </a:rPr>
              <a:t>Age: </a:t>
            </a:r>
            <a:endParaRPr lang="en-GB" sz="1600" b="1" dirty="0">
              <a:solidFill>
                <a:srgbClr val="004687"/>
              </a:solidFill>
            </a:endParaRPr>
          </a:p>
        </p:txBody>
      </p:sp>
      <p:cxnSp>
        <p:nvCxnSpPr>
          <p:cNvPr id="12" name="Straight Connector 11"/>
          <p:cNvCxnSpPr>
            <a:stCxn id="2" idx="2"/>
          </p:cNvCxnSpPr>
          <p:nvPr/>
        </p:nvCxnSpPr>
        <p:spPr>
          <a:xfrm>
            <a:off x="7884575" y="826317"/>
            <a:ext cx="855664" cy="0"/>
          </a:xfrm>
          <a:prstGeom prst="line">
            <a:avLst/>
          </a:prstGeom>
          <a:ln w="1905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747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lame">
  <a:themeElements>
    <a:clrScheme name="2_fla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fla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a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green">
  <a:themeElements>
    <a:clrScheme name="Divider green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Divider gree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green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vider blue">
  <a:themeElements>
    <a:clrScheme name="Divider blue 2">
      <a:dk1>
        <a:srgbClr val="1C437E"/>
      </a:dk1>
      <a:lt1>
        <a:srgbClr val="FFFFFF"/>
      </a:lt1>
      <a:dk2>
        <a:srgbClr val="18073A"/>
      </a:dk2>
      <a:lt2>
        <a:srgbClr val="808080"/>
      </a:lt2>
      <a:accent1>
        <a:srgbClr val="064620"/>
      </a:accent1>
      <a:accent2>
        <a:srgbClr val="708AC4"/>
      </a:accent2>
      <a:accent3>
        <a:srgbClr val="FFFFFF"/>
      </a:accent3>
      <a:accent4>
        <a:srgbClr val="16386B"/>
      </a:accent4>
      <a:accent5>
        <a:srgbClr val="AAB0AB"/>
      </a:accent5>
      <a:accent6>
        <a:srgbClr val="657DB1"/>
      </a:accent6>
      <a:hlink>
        <a:srgbClr val="95BA39"/>
      </a:hlink>
      <a:folHlink>
        <a:srgbClr val="B7CCEB"/>
      </a:folHlink>
    </a:clrScheme>
    <a:fontScheme name="Divider blu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vider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blue 2">
        <a:dk1>
          <a:srgbClr val="1C437E"/>
        </a:dk1>
        <a:lt1>
          <a:srgbClr val="FFFFFF"/>
        </a:lt1>
        <a:dk2>
          <a:srgbClr val="18073A"/>
        </a:dk2>
        <a:lt2>
          <a:srgbClr val="808080"/>
        </a:lt2>
        <a:accent1>
          <a:srgbClr val="064620"/>
        </a:accent1>
        <a:accent2>
          <a:srgbClr val="708AC4"/>
        </a:accent2>
        <a:accent3>
          <a:srgbClr val="FFFFFF"/>
        </a:accent3>
        <a:accent4>
          <a:srgbClr val="16386B"/>
        </a:accent4>
        <a:accent5>
          <a:srgbClr val="AAB0AB"/>
        </a:accent5>
        <a:accent6>
          <a:srgbClr val="657DB1"/>
        </a:accent6>
        <a:hlink>
          <a:srgbClr val="95BA39"/>
        </a:hlink>
        <a:folHlink>
          <a:srgbClr val="B7CC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3865</TotalTime>
  <Words>798</Words>
  <Application>Microsoft Office PowerPoint</Application>
  <PresentationFormat>On-screen Show (4:3)</PresentationFormat>
  <Paragraphs>121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Default Design</vt:lpstr>
      <vt:lpstr>2_flame</vt:lpstr>
      <vt:lpstr>Divider green</vt:lpstr>
      <vt:lpstr>Divider blue</vt:lpstr>
      <vt:lpstr>Kn  w your numbers – Conditions of use        </vt:lpstr>
      <vt:lpstr>Kn  w your numbers – Conditions of use        </vt:lpstr>
      <vt:lpstr>What do my results mean ?  </vt:lpstr>
      <vt:lpstr>What do my results mean ?  </vt:lpstr>
      <vt:lpstr>Kn  w your numbers – Height Conversion chart    </vt:lpstr>
      <vt:lpstr>Personal record sheet - body composition readings    </vt:lpstr>
    </vt:vector>
  </TitlesOfParts>
  <Company>Scottish &amp; Southern Energy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hg76836</dc:creator>
  <cp:lastModifiedBy>Campion, Mark</cp:lastModifiedBy>
  <cp:revision>236</cp:revision>
  <cp:lastPrinted>2015-07-28T11:57:02Z</cp:lastPrinted>
  <dcterms:created xsi:type="dcterms:W3CDTF">2014-03-07T14:43:27Z</dcterms:created>
  <dcterms:modified xsi:type="dcterms:W3CDTF">2017-02-01T16:23:36Z</dcterms:modified>
</cp:coreProperties>
</file>